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825" r:id="rId2"/>
    <p:sldId id="1189" r:id="rId3"/>
    <p:sldId id="1190" r:id="rId4"/>
    <p:sldId id="1191" r:id="rId5"/>
    <p:sldId id="1192" r:id="rId6"/>
    <p:sldId id="1193" r:id="rId7"/>
    <p:sldId id="1194" r:id="rId8"/>
    <p:sldId id="1195" r:id="rId9"/>
    <p:sldId id="1196" r:id="rId10"/>
    <p:sldId id="1197" r:id="rId11"/>
    <p:sldId id="1198" r:id="rId12"/>
    <p:sldId id="1199" r:id="rId13"/>
    <p:sldId id="1200" r:id="rId14"/>
    <p:sldId id="1201" r:id="rId15"/>
    <p:sldId id="1202" r:id="rId16"/>
    <p:sldId id="1203" r:id="rId17"/>
    <p:sldId id="1204" r:id="rId18"/>
    <p:sldId id="1205" r:id="rId19"/>
    <p:sldId id="1206" r:id="rId20"/>
    <p:sldId id="1207" r:id="rId21"/>
    <p:sldId id="1208" r:id="rId22"/>
    <p:sldId id="1209" r:id="rId23"/>
    <p:sldId id="1210" r:id="rId24"/>
    <p:sldId id="1211" r:id="rId25"/>
    <p:sldId id="1212" r:id="rId26"/>
    <p:sldId id="1213" r:id="rId27"/>
    <p:sldId id="1214" r:id="rId28"/>
    <p:sldId id="1215" r:id="rId29"/>
    <p:sldId id="1216" r:id="rId30"/>
    <p:sldId id="1217" r:id="rId31"/>
    <p:sldId id="1218" r:id="rId32"/>
    <p:sldId id="1219" r:id="rId33"/>
    <p:sldId id="1220" r:id="rId34"/>
    <p:sldId id="1221" r:id="rId35"/>
    <p:sldId id="1222" r:id="rId36"/>
    <p:sldId id="1223" r:id="rId37"/>
    <p:sldId id="1224" r:id="rId38"/>
    <p:sldId id="1225" r:id="rId39"/>
    <p:sldId id="1226" r:id="rId40"/>
    <p:sldId id="1227" r:id="rId41"/>
    <p:sldId id="1228" r:id="rId42"/>
    <p:sldId id="1229" r:id="rId43"/>
    <p:sldId id="1230" r:id="rId44"/>
    <p:sldId id="1231" r:id="rId45"/>
    <p:sldId id="1232" r:id="rId46"/>
    <p:sldId id="1233" r:id="rId47"/>
    <p:sldId id="1234" r:id="rId48"/>
    <p:sldId id="1235" r:id="rId49"/>
    <p:sldId id="1236" r:id="rId50"/>
    <p:sldId id="1237" r:id="rId51"/>
    <p:sldId id="1238" r:id="rId52"/>
    <p:sldId id="1239" r:id="rId53"/>
    <p:sldId id="1240" r:id="rId54"/>
    <p:sldId id="1241" r:id="rId55"/>
    <p:sldId id="1242" r:id="rId5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26" y="-63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2014/03/09</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NO PLAQUE</a:t>
            </a:r>
            <a:endParaRPr lang="en-ZA" dirty="0"/>
          </a:p>
        </p:txBody>
      </p:sp>
      <p:sp>
        <p:nvSpPr>
          <p:cNvPr id="3" name="Content Placeholder 2"/>
          <p:cNvSpPr>
            <a:spLocks noGrp="1"/>
          </p:cNvSpPr>
          <p:nvPr>
            <p:ph idx="1"/>
          </p:nvPr>
        </p:nvSpPr>
        <p:spPr/>
        <p:txBody>
          <a:bodyPr>
            <a:noAutofit/>
          </a:bodyPr>
          <a:lstStyle/>
          <a:p>
            <a:pPr>
              <a:lnSpc>
                <a:spcPts val="2300"/>
              </a:lnSpc>
            </a:pPr>
            <a:r>
              <a:rPr lang="he-IL" dirty="0" smtClean="0"/>
              <a:t>יהוה</a:t>
            </a:r>
            <a:r>
              <a:rPr lang="en-ZA" dirty="0" smtClean="0"/>
              <a:t> tells Moshe that when he takes the census of the Children of Israel to give a half shekel for the atonement of his life </a:t>
            </a:r>
            <a:r>
              <a:rPr lang="en-ZA" dirty="0" smtClean="0">
                <a:solidFill>
                  <a:srgbClr val="C00000"/>
                </a:solidFill>
              </a:rPr>
              <a:t>“</a:t>
            </a:r>
            <a:r>
              <a:rPr lang="en-ZA" i="1" dirty="0" smtClean="0">
                <a:solidFill>
                  <a:srgbClr val="C00000"/>
                </a:solidFill>
              </a:rPr>
              <a:t>so that when you number them, there is no plague / death among them.” </a:t>
            </a:r>
            <a:r>
              <a:rPr lang="en-ZA" dirty="0" smtClean="0"/>
              <a:t>Throughout the rest of their wilderness experience, when sin entered the camp, plagues and death broke out and many died. If we look at 1 Chronicles 21 we see this played out, in the same context as our </a:t>
            </a:r>
            <a:r>
              <a:rPr lang="en-ZA" i="1" dirty="0" err="1" smtClean="0"/>
              <a:t>parsha</a:t>
            </a:r>
            <a:r>
              <a:rPr lang="en-ZA" i="1" dirty="0" smtClean="0"/>
              <a:t>:</a:t>
            </a:r>
            <a:endParaRPr lang="en-ZA" dirty="0" smtClean="0"/>
          </a:p>
          <a:p>
            <a:pPr algn="ctr">
              <a:lnSpc>
                <a:spcPts val="2300"/>
              </a:lnSpc>
            </a:pPr>
            <a:r>
              <a:rPr lang="en-ZA" i="1" dirty="0" smtClean="0">
                <a:solidFill>
                  <a:srgbClr val="004821"/>
                </a:solidFill>
              </a:rPr>
              <a:t>And Satan stood up against </a:t>
            </a:r>
            <a:r>
              <a:rPr lang="en-ZA" i="1" dirty="0" err="1" smtClean="0">
                <a:solidFill>
                  <a:srgbClr val="004821"/>
                </a:solidFill>
              </a:rPr>
              <a:t>Yisra’ĕl</a:t>
            </a:r>
            <a:r>
              <a:rPr lang="en-ZA" i="1" dirty="0" smtClean="0">
                <a:solidFill>
                  <a:srgbClr val="004821"/>
                </a:solidFill>
              </a:rPr>
              <a:t>, and moved </a:t>
            </a:r>
            <a:r>
              <a:rPr lang="en-ZA" i="1" dirty="0" err="1" smtClean="0">
                <a:solidFill>
                  <a:srgbClr val="004821"/>
                </a:solidFill>
              </a:rPr>
              <a:t>Dawid</a:t>
            </a:r>
            <a:r>
              <a:rPr lang="en-ZA" i="1" dirty="0" smtClean="0">
                <a:solidFill>
                  <a:srgbClr val="004821"/>
                </a:solidFill>
              </a:rPr>
              <a:t>̱ to number </a:t>
            </a:r>
            <a:r>
              <a:rPr lang="en-ZA" i="1" dirty="0" err="1" smtClean="0">
                <a:solidFill>
                  <a:srgbClr val="004821"/>
                </a:solidFill>
              </a:rPr>
              <a:t>Yisra’ĕl</a:t>
            </a:r>
            <a:r>
              <a:rPr lang="en-ZA" i="1" dirty="0" smtClean="0">
                <a:solidFill>
                  <a:srgbClr val="004821"/>
                </a:solidFill>
              </a:rPr>
              <a:t>. And </a:t>
            </a:r>
            <a:r>
              <a:rPr lang="en-ZA" i="1" dirty="0" err="1" smtClean="0">
                <a:solidFill>
                  <a:srgbClr val="004821"/>
                </a:solidFill>
              </a:rPr>
              <a:t>Dawid</a:t>
            </a:r>
            <a:r>
              <a:rPr lang="en-ZA" i="1" dirty="0" smtClean="0">
                <a:solidFill>
                  <a:srgbClr val="004821"/>
                </a:solidFill>
              </a:rPr>
              <a:t>̱ said to </a:t>
            </a:r>
            <a:r>
              <a:rPr lang="en-ZA" i="1" dirty="0" err="1" smtClean="0">
                <a:solidFill>
                  <a:srgbClr val="004821"/>
                </a:solidFill>
              </a:rPr>
              <a:t>Yo’ab</a:t>
            </a:r>
            <a:r>
              <a:rPr lang="en-ZA" i="1" dirty="0" smtClean="0">
                <a:solidFill>
                  <a:srgbClr val="004821"/>
                </a:solidFill>
              </a:rPr>
              <a:t>̱ and to the rulers of the people, “Go, number </a:t>
            </a:r>
            <a:r>
              <a:rPr lang="en-ZA" i="1" dirty="0" err="1" smtClean="0">
                <a:solidFill>
                  <a:srgbClr val="004821"/>
                </a:solidFill>
              </a:rPr>
              <a:t>Yisra’ĕl</a:t>
            </a:r>
            <a:r>
              <a:rPr lang="en-ZA" i="1" dirty="0" smtClean="0">
                <a:solidFill>
                  <a:srgbClr val="004821"/>
                </a:solidFill>
              </a:rPr>
              <a:t> from </a:t>
            </a:r>
            <a:r>
              <a:rPr lang="en-ZA" i="1" dirty="0" err="1" smtClean="0">
                <a:solidFill>
                  <a:srgbClr val="004821"/>
                </a:solidFill>
              </a:rPr>
              <a:t>Be’ĕrsheḇa</a:t>
            </a:r>
            <a:r>
              <a:rPr lang="en-ZA" i="1" dirty="0" smtClean="0">
                <a:solidFill>
                  <a:srgbClr val="004821"/>
                </a:solidFill>
              </a:rPr>
              <a:t> to Dan, and bring the number of them to me so that I know it.” ... And it was evil in the eyes of Elohim, concerning this matter, and He smote </a:t>
            </a:r>
            <a:r>
              <a:rPr lang="en-ZA" i="1" dirty="0" err="1" smtClean="0">
                <a:solidFill>
                  <a:srgbClr val="004821"/>
                </a:solidFill>
              </a:rPr>
              <a:t>Yisra’ĕl</a:t>
            </a:r>
            <a:r>
              <a:rPr lang="en-ZA" i="1" dirty="0" smtClean="0">
                <a:solidFill>
                  <a:srgbClr val="004821"/>
                </a:solidFill>
              </a:rPr>
              <a:t>. ... And </a:t>
            </a:r>
            <a:r>
              <a:rPr lang="he-IL" i="1" dirty="0" smtClean="0">
                <a:solidFill>
                  <a:srgbClr val="004821"/>
                </a:solidFill>
              </a:rPr>
              <a:t>יהוה</a:t>
            </a:r>
            <a:r>
              <a:rPr lang="en-ZA" i="1" dirty="0" smtClean="0">
                <a:solidFill>
                  <a:srgbClr val="004821"/>
                </a:solidFill>
              </a:rPr>
              <a:t> sent a plague upon </a:t>
            </a:r>
            <a:r>
              <a:rPr lang="en-ZA" i="1" dirty="0" err="1" smtClean="0">
                <a:solidFill>
                  <a:srgbClr val="004821"/>
                </a:solidFill>
              </a:rPr>
              <a:t>Yisra’ĕl</a:t>
            </a:r>
            <a:r>
              <a:rPr lang="en-ZA" i="1" dirty="0" smtClean="0">
                <a:solidFill>
                  <a:srgbClr val="004821"/>
                </a:solidFill>
              </a:rPr>
              <a:t>, and seventy thousand men of </a:t>
            </a:r>
            <a:r>
              <a:rPr lang="en-ZA" i="1" dirty="0" err="1" smtClean="0">
                <a:solidFill>
                  <a:srgbClr val="004821"/>
                </a:solidFill>
              </a:rPr>
              <a:t>Yisra’ĕl</a:t>
            </a:r>
            <a:r>
              <a:rPr lang="en-ZA" i="1" dirty="0" smtClean="0">
                <a:solidFill>
                  <a:srgbClr val="004821"/>
                </a:solidFill>
              </a:rPr>
              <a:t> fell. </a:t>
            </a:r>
            <a:r>
              <a:rPr lang="en-US" b="1" i="1" dirty="0" smtClean="0">
                <a:solidFill>
                  <a:srgbClr val="004821"/>
                </a:solidFill>
              </a:rPr>
              <a:t>(1 Chronicles 21:1-14)</a:t>
            </a:r>
          </a:p>
          <a:p>
            <a:pPr>
              <a:lnSpc>
                <a:spcPts val="2300"/>
              </a:lnSpc>
            </a:pPr>
            <a:r>
              <a:rPr lang="en-ZA" dirty="0" smtClean="0"/>
              <a:t>David counted his fighting men without the payment of the half shekel. This tragic mistake led to the plague that followed and the death of seventy thousand men throughout the land.</a:t>
            </a:r>
          </a:p>
          <a:p>
            <a:pPr>
              <a:lnSpc>
                <a:spcPts val="23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ATONEMENT</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 paying the half-shekel was merely a temporary solution to the problem of man’s sin, </a:t>
            </a:r>
            <a:r>
              <a:rPr lang="en-ZA" dirty="0" err="1" smtClean="0"/>
              <a:t>Keil</a:t>
            </a:r>
            <a:r>
              <a:rPr lang="en-ZA" dirty="0" smtClean="0"/>
              <a:t> and </a:t>
            </a:r>
            <a:r>
              <a:rPr lang="en-ZA" dirty="0" err="1" smtClean="0"/>
              <a:t>Delitzsch</a:t>
            </a:r>
            <a:r>
              <a:rPr lang="en-ZA" dirty="0" smtClean="0"/>
              <a:t> say in their commentary on this passage: </a:t>
            </a:r>
            <a:r>
              <a:rPr lang="en-ZA" i="1" dirty="0" smtClean="0">
                <a:solidFill>
                  <a:srgbClr val="C00000"/>
                </a:solidFill>
              </a:rPr>
              <a:t>As an expiation [atonement] for souls, it pointed to the </a:t>
            </a:r>
            <a:r>
              <a:rPr lang="en-ZA" i="1" dirty="0" err="1" smtClean="0">
                <a:solidFill>
                  <a:srgbClr val="C00000"/>
                </a:solidFill>
              </a:rPr>
              <a:t>unholiness</a:t>
            </a:r>
            <a:r>
              <a:rPr lang="en-ZA" i="1" dirty="0" smtClean="0">
                <a:solidFill>
                  <a:srgbClr val="C00000"/>
                </a:solidFill>
              </a:rPr>
              <a:t> of Israel’s nature, and reminded the people continually that by nature it was alienated from God, and could only remain in covenant with the Lord and live in His kingdom on the ground of His grace, which covered its sin (Ibid.) </a:t>
            </a:r>
            <a:r>
              <a:rPr lang="en-ZA" dirty="0" err="1" smtClean="0"/>
              <a:t>Keil</a:t>
            </a:r>
            <a:r>
              <a:rPr lang="en-ZA" dirty="0" smtClean="0"/>
              <a:t> and </a:t>
            </a:r>
            <a:r>
              <a:rPr lang="en-ZA" dirty="0" err="1" smtClean="0"/>
              <a:t>Delitzsch’s</a:t>
            </a:r>
            <a:r>
              <a:rPr lang="en-ZA" dirty="0" smtClean="0"/>
              <a:t> point is further strengthened in Exodus 30:16, which says, “</a:t>
            </a:r>
            <a:r>
              <a:rPr lang="en-ZA" i="1" dirty="0" smtClean="0">
                <a:solidFill>
                  <a:srgbClr val="004821"/>
                </a:solidFill>
              </a:rPr>
              <a:t>And you shall take the silver for the atonement from the children of </a:t>
            </a:r>
            <a:r>
              <a:rPr lang="en-ZA" i="1" dirty="0" err="1" smtClean="0">
                <a:solidFill>
                  <a:srgbClr val="004821"/>
                </a:solidFill>
              </a:rPr>
              <a:t>Yisra’ĕl</a:t>
            </a:r>
            <a:r>
              <a:rPr lang="en-ZA" i="1" dirty="0" smtClean="0">
                <a:solidFill>
                  <a:srgbClr val="004821"/>
                </a:solidFill>
              </a:rPr>
              <a:t>, and give it for the service of the Tent of Meeting. And it shall be to the children of </a:t>
            </a:r>
            <a:r>
              <a:rPr lang="en-ZA" i="1" dirty="0" err="1" smtClean="0">
                <a:solidFill>
                  <a:srgbClr val="004821"/>
                </a:solidFill>
              </a:rPr>
              <a:t>Yisra’ĕl</a:t>
            </a:r>
            <a:r>
              <a:rPr lang="en-ZA" i="1" dirty="0" smtClean="0">
                <a:solidFill>
                  <a:srgbClr val="004821"/>
                </a:solidFill>
              </a:rPr>
              <a:t> for a remembrance before </a:t>
            </a:r>
            <a:r>
              <a:rPr lang="he-IL" i="1" dirty="0" smtClean="0">
                <a:solidFill>
                  <a:srgbClr val="004821"/>
                </a:solidFill>
              </a:rPr>
              <a:t>יהוה</a:t>
            </a:r>
            <a:r>
              <a:rPr lang="en-ZA" i="1" dirty="0" smtClean="0">
                <a:solidFill>
                  <a:srgbClr val="004821"/>
                </a:solidFill>
              </a:rPr>
              <a:t>, to make atonement for yourselves.” </a:t>
            </a:r>
            <a:r>
              <a:rPr lang="en-US" b="1" i="1" dirty="0" smtClean="0">
                <a:solidFill>
                  <a:srgbClr val="004821"/>
                </a:solidFill>
              </a:rPr>
              <a:t>(Exodus 30:16)</a:t>
            </a:r>
          </a:p>
          <a:p>
            <a:pPr>
              <a:lnSpc>
                <a:spcPts val="2100"/>
              </a:lnSpc>
            </a:pPr>
            <a:r>
              <a:rPr lang="en-ZA" dirty="0" smtClean="0"/>
              <a:t>The Hebrew word for </a:t>
            </a:r>
            <a:r>
              <a:rPr lang="en-ZA" i="1" dirty="0" smtClean="0"/>
              <a:t>memorial</a:t>
            </a:r>
            <a:r>
              <a:rPr lang="en-ZA" dirty="0" smtClean="0"/>
              <a:t> is </a:t>
            </a:r>
            <a:r>
              <a:rPr lang="en-ZA" i="1" dirty="0" err="1" smtClean="0"/>
              <a:t>zikrown</a:t>
            </a:r>
            <a:r>
              <a:rPr lang="en-ZA" i="1" dirty="0" smtClean="0"/>
              <a:t> </a:t>
            </a:r>
            <a:r>
              <a:rPr lang="en-ZA" dirty="0" smtClean="0"/>
              <a:t>(</a:t>
            </a:r>
            <a:r>
              <a:rPr lang="en-ZA" i="1" dirty="0" smtClean="0"/>
              <a:t>Strong’s </a:t>
            </a:r>
            <a:r>
              <a:rPr lang="en-ZA" dirty="0" smtClean="0"/>
              <a:t>H2146) meaning </a:t>
            </a:r>
            <a:r>
              <a:rPr lang="en-ZA" i="1" dirty="0" smtClean="0"/>
              <a:t>reminder, token, record</a:t>
            </a:r>
            <a:r>
              <a:rPr lang="en-ZA" dirty="0" smtClean="0"/>
              <a:t>. </a:t>
            </a:r>
            <a:r>
              <a:rPr lang="en-ZA" i="1" dirty="0" smtClean="0"/>
              <a:t>TWOT</a:t>
            </a:r>
            <a:r>
              <a:rPr lang="en-ZA" dirty="0" smtClean="0"/>
              <a:t>, a </a:t>
            </a:r>
            <a:r>
              <a:rPr lang="en-ZA" i="1" dirty="0" err="1" smtClean="0"/>
              <a:t>zikrown</a:t>
            </a:r>
            <a:r>
              <a:rPr lang="en-ZA" dirty="0" smtClean="0"/>
              <a:t> is an object or act which brings something else to mind or which represents something else. It reminded them of their sinfulness and pointed prophetically to a Redeemer—</a:t>
            </a:r>
            <a:r>
              <a:rPr lang="en-ZA" dirty="0" err="1" smtClean="0"/>
              <a:t>Y’shua</a:t>
            </a:r>
            <a:r>
              <a:rPr lang="en-ZA" dirty="0" smtClean="0"/>
              <a:t> the Messiah—who would come and take away their sins once and for all (Heb 10:10).</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HALF A SHEKEL</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 half a </a:t>
            </a:r>
            <a:r>
              <a:rPr lang="en-ZA" i="1" dirty="0" err="1" smtClean="0">
                <a:solidFill>
                  <a:srgbClr val="004821"/>
                </a:solidFill>
              </a:rPr>
              <a:t>sheqel</a:t>
            </a:r>
            <a:r>
              <a:rPr lang="en-ZA" i="1" dirty="0" smtClean="0">
                <a:solidFill>
                  <a:srgbClr val="004821"/>
                </a:solidFill>
              </a:rPr>
              <a:t> according to the </a:t>
            </a:r>
            <a:r>
              <a:rPr lang="en-ZA" i="1" dirty="0" err="1" smtClean="0">
                <a:solidFill>
                  <a:srgbClr val="004821"/>
                </a:solidFill>
              </a:rPr>
              <a:t>sheqel</a:t>
            </a:r>
            <a:r>
              <a:rPr lang="en-ZA" i="1" dirty="0" smtClean="0">
                <a:solidFill>
                  <a:srgbClr val="004821"/>
                </a:solidFill>
              </a:rPr>
              <a:t> of the set-apart place, twenty </a:t>
            </a:r>
            <a:r>
              <a:rPr lang="en-ZA" i="1" dirty="0" err="1" smtClean="0">
                <a:solidFill>
                  <a:srgbClr val="004821"/>
                </a:solidFill>
              </a:rPr>
              <a:t>gĕrahs</a:t>
            </a:r>
            <a:r>
              <a:rPr lang="en-ZA" i="1" dirty="0" smtClean="0">
                <a:solidFill>
                  <a:srgbClr val="004821"/>
                </a:solidFill>
              </a:rPr>
              <a:t> being a </a:t>
            </a:r>
            <a:r>
              <a:rPr lang="en-ZA" i="1" dirty="0" err="1" smtClean="0">
                <a:solidFill>
                  <a:srgbClr val="004821"/>
                </a:solidFill>
              </a:rPr>
              <a:t>sheqel</a:t>
            </a:r>
            <a:r>
              <a:rPr lang="en-ZA" i="1" dirty="0" smtClean="0">
                <a:solidFill>
                  <a:srgbClr val="004821"/>
                </a:solidFill>
              </a:rPr>
              <a:t>. ..</a:t>
            </a:r>
            <a:r>
              <a:rPr lang="en-US" i="1" dirty="0" smtClean="0">
                <a:solidFill>
                  <a:srgbClr val="004821"/>
                </a:solidFill>
              </a:rPr>
              <a:t>(Exodus 30:13)</a:t>
            </a:r>
          </a:p>
          <a:p>
            <a:pPr>
              <a:lnSpc>
                <a:spcPts val="2200"/>
              </a:lnSpc>
            </a:pPr>
            <a:r>
              <a:rPr lang="en-ZA" dirty="0" smtClean="0"/>
              <a:t>Why would this be phrased this way? First, a half shekel, then a shekel </a:t>
            </a:r>
            <a:r>
              <a:rPr lang="en-ZA" dirty="0" err="1" smtClean="0"/>
              <a:t>equaling</a:t>
            </a:r>
            <a:r>
              <a:rPr lang="en-ZA" dirty="0" smtClean="0"/>
              <a:t> 20 </a:t>
            </a:r>
            <a:r>
              <a:rPr lang="en-ZA" dirty="0" err="1" smtClean="0"/>
              <a:t>gerahs</a:t>
            </a:r>
            <a:r>
              <a:rPr lang="en-ZA" dirty="0" smtClean="0"/>
              <a:t>? Why not just say 10 </a:t>
            </a:r>
            <a:r>
              <a:rPr lang="en-ZA" dirty="0" err="1" smtClean="0"/>
              <a:t>gerahs</a:t>
            </a:r>
            <a:r>
              <a:rPr lang="en-ZA" dirty="0" smtClean="0"/>
              <a:t>? In the Hebrew, as we have learned, </a:t>
            </a:r>
            <a:r>
              <a:rPr lang="he-IL" dirty="0" smtClean="0"/>
              <a:t>יהוה</a:t>
            </a:r>
            <a:r>
              <a:rPr lang="en-ZA" dirty="0" smtClean="0"/>
              <a:t> chooses His words carefully, in order to instruct us. Now, the word used here for “</a:t>
            </a:r>
            <a:r>
              <a:rPr lang="en-ZA" i="1" dirty="0" smtClean="0"/>
              <a:t>half</a:t>
            </a:r>
            <a:r>
              <a:rPr lang="en-ZA" dirty="0" smtClean="0"/>
              <a:t>” is “</a:t>
            </a:r>
            <a:r>
              <a:rPr lang="en-ZA" i="1" dirty="0" err="1" smtClean="0"/>
              <a:t>machatsiyth</a:t>
            </a:r>
            <a:r>
              <a:rPr lang="en-ZA" i="1" dirty="0" smtClean="0"/>
              <a:t>”, </a:t>
            </a:r>
            <a:r>
              <a:rPr lang="en-ZA" dirty="0" smtClean="0"/>
              <a:t>which means “</a:t>
            </a:r>
            <a:r>
              <a:rPr lang="en-ZA" i="1" dirty="0" smtClean="0"/>
              <a:t>one half”. </a:t>
            </a:r>
            <a:r>
              <a:rPr lang="en-ZA" dirty="0" smtClean="0"/>
              <a:t>But, it also means to </a:t>
            </a:r>
            <a:r>
              <a:rPr lang="en-ZA" i="1" dirty="0" smtClean="0"/>
              <a:t>“halve” </a:t>
            </a:r>
            <a:r>
              <a:rPr lang="en-ZA" dirty="0" smtClean="0"/>
              <a:t>(as cut in two). It is from the root “</a:t>
            </a:r>
            <a:r>
              <a:rPr lang="en-ZA" i="1" dirty="0" err="1" smtClean="0"/>
              <a:t>chatsah</a:t>
            </a:r>
            <a:r>
              <a:rPr lang="en-ZA" i="1" dirty="0" smtClean="0"/>
              <a:t>”</a:t>
            </a:r>
            <a:r>
              <a:rPr lang="en-ZA" dirty="0" smtClean="0"/>
              <a:t>, which means “</a:t>
            </a:r>
            <a:r>
              <a:rPr lang="en-ZA" i="1" dirty="0" smtClean="0"/>
              <a:t>divided”. </a:t>
            </a:r>
          </a:p>
          <a:p>
            <a:pPr>
              <a:lnSpc>
                <a:spcPts val="2200"/>
              </a:lnSpc>
            </a:pPr>
            <a:r>
              <a:rPr lang="en-ZA" dirty="0" smtClean="0"/>
              <a:t>The promise of redemption and a whole nation from Abraham’s loins was also made by the cutting in half of animals for the covenant</a:t>
            </a:r>
            <a:r>
              <a:rPr lang="en-ZA" i="1" dirty="0" smtClean="0"/>
              <a:t>. </a:t>
            </a:r>
            <a:r>
              <a:rPr lang="en-ZA" i="1" dirty="0" smtClean="0">
                <a:solidFill>
                  <a:srgbClr val="004821"/>
                </a:solidFill>
              </a:rPr>
              <a:t>And he took all these to Him and cut them in the middle, and placed each half opposite the other, but he did not cut the birds</a:t>
            </a:r>
            <a:r>
              <a:rPr lang="en-ZA" b="1" i="1" dirty="0" smtClean="0">
                <a:solidFill>
                  <a:srgbClr val="004821"/>
                </a:solidFill>
              </a:rPr>
              <a:t>. (Genesis 15:10)</a:t>
            </a:r>
          </a:p>
          <a:p>
            <a:pPr>
              <a:lnSpc>
                <a:spcPts val="2200"/>
              </a:lnSpc>
            </a:pPr>
            <a:r>
              <a:rPr lang="en-ZA" dirty="0" smtClean="0"/>
              <a:t>The rabbis teach that this shows us that no one’s atonement is complete until the other half, or House, of Israel is brought in, atoned for in order to be counted. In other words, the Kingdom cannot be atoned for until it is restored.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REDEMPTION PRICE</a:t>
            </a:r>
            <a:endParaRPr lang="en-ZA" dirty="0"/>
          </a:p>
        </p:txBody>
      </p:sp>
      <p:sp>
        <p:nvSpPr>
          <p:cNvPr id="3" name="Content Placeholder 2"/>
          <p:cNvSpPr>
            <a:spLocks noGrp="1"/>
          </p:cNvSpPr>
          <p:nvPr>
            <p:ph idx="1"/>
          </p:nvPr>
        </p:nvSpPr>
        <p:spPr>
          <a:xfrm>
            <a:off x="539552" y="1600200"/>
            <a:ext cx="8229600" cy="5257800"/>
          </a:xfrm>
        </p:spPr>
        <p:txBody>
          <a:bodyPr>
            <a:normAutofit fontScale="92500" lnSpcReduction="20000"/>
          </a:bodyPr>
          <a:lstStyle/>
          <a:p>
            <a:pPr algn="ctr"/>
            <a:r>
              <a:rPr lang="en-ZA" sz="2600" i="1" dirty="0" smtClean="0">
                <a:solidFill>
                  <a:srgbClr val="004821"/>
                </a:solidFill>
              </a:rPr>
              <a:t>“..The rich does not give more and the poor does not give less than half a </a:t>
            </a:r>
            <a:r>
              <a:rPr lang="en-ZA" sz="2600" i="1" dirty="0" err="1" smtClean="0">
                <a:solidFill>
                  <a:srgbClr val="004821"/>
                </a:solidFill>
              </a:rPr>
              <a:t>sheqel</a:t>
            </a:r>
            <a:r>
              <a:rPr lang="en-ZA" sz="2600" i="1" dirty="0" smtClean="0">
                <a:solidFill>
                  <a:srgbClr val="004821"/>
                </a:solidFill>
              </a:rPr>
              <a:t>, when you ..make atonement for yourselves. </a:t>
            </a:r>
            <a:r>
              <a:rPr lang="en-ZA" sz="2600" b="1" i="1" dirty="0" smtClean="0">
                <a:solidFill>
                  <a:srgbClr val="004821"/>
                </a:solidFill>
              </a:rPr>
              <a:t>(Exodus 30:14-15)</a:t>
            </a:r>
          </a:p>
          <a:p>
            <a:r>
              <a:rPr lang="en-ZA" sz="2600" dirty="0" smtClean="0"/>
              <a:t>The silver prophesies of Elohim drawing near to man on the basis of the atoning work of </a:t>
            </a:r>
            <a:r>
              <a:rPr lang="en-ZA" sz="2600" i="1" dirty="0" smtClean="0">
                <a:solidFill>
                  <a:srgbClr val="004821"/>
                </a:solidFill>
              </a:rPr>
              <a:t>Messiah </a:t>
            </a:r>
            <a:r>
              <a:rPr lang="he-IL" sz="2600" i="1" dirty="0" smtClean="0">
                <a:solidFill>
                  <a:srgbClr val="004821"/>
                </a:solidFill>
              </a:rPr>
              <a:t>יהושע</a:t>
            </a:r>
            <a:r>
              <a:rPr lang="en-ZA" sz="2600" dirty="0" smtClean="0"/>
              <a:t>. </a:t>
            </a:r>
            <a:r>
              <a:rPr lang="en-ZA" sz="2600" i="1" dirty="0" smtClean="0">
                <a:solidFill>
                  <a:srgbClr val="004821"/>
                </a:solidFill>
              </a:rPr>
              <a:t>Messiah</a:t>
            </a:r>
            <a:r>
              <a:rPr lang="he-IL" sz="2600" i="1" dirty="0" smtClean="0">
                <a:solidFill>
                  <a:srgbClr val="004821"/>
                </a:solidFill>
              </a:rPr>
              <a:t>יהושע </a:t>
            </a:r>
            <a:r>
              <a:rPr lang="en-ZA" sz="2600" i="1" dirty="0" smtClean="0">
                <a:solidFill>
                  <a:srgbClr val="004821"/>
                </a:solidFill>
              </a:rPr>
              <a:t> </a:t>
            </a:r>
            <a:r>
              <a:rPr lang="en-ZA" sz="2600" dirty="0" smtClean="0"/>
              <a:t>fulfilled our redemption price so that no plague would come upon us. But we see that the same price is paid for everyone. The bible does not distinguish between rich and poor,  we are all going to be held accountable. </a:t>
            </a:r>
            <a:r>
              <a:rPr lang="en-ZA" sz="2600" i="1" dirty="0" smtClean="0">
                <a:solidFill>
                  <a:srgbClr val="004821"/>
                </a:solidFill>
              </a:rPr>
              <a:t>The rich and the poor meet together – </a:t>
            </a:r>
            <a:r>
              <a:rPr lang="he-IL" sz="2600" i="1" dirty="0" smtClean="0">
                <a:solidFill>
                  <a:srgbClr val="004821"/>
                </a:solidFill>
              </a:rPr>
              <a:t>יהוה</a:t>
            </a:r>
            <a:r>
              <a:rPr lang="en-ZA" sz="2600" i="1" dirty="0" smtClean="0">
                <a:solidFill>
                  <a:srgbClr val="004821"/>
                </a:solidFill>
              </a:rPr>
              <a:t> is the Maker of them all. </a:t>
            </a:r>
            <a:r>
              <a:rPr lang="en-US" sz="2600" b="1" i="1" dirty="0" smtClean="0">
                <a:solidFill>
                  <a:srgbClr val="004821"/>
                </a:solidFill>
              </a:rPr>
              <a:t>(Proverbs 22:2)</a:t>
            </a:r>
          </a:p>
          <a:p>
            <a:r>
              <a:rPr lang="en-ZA" sz="2600" b="1" dirty="0" smtClean="0"/>
              <a:t>Even Satan does not distinguish: </a:t>
            </a:r>
            <a:r>
              <a:rPr lang="en-ZA" sz="2600" i="1" dirty="0" smtClean="0">
                <a:solidFill>
                  <a:srgbClr val="004821"/>
                </a:solidFill>
              </a:rPr>
              <a:t>And he causes all, both small and great, and rich and poor, and free and slave, to be given a mark upon their right hand or upon their foreheads, and that no one should be able to buy or sell except he that has the mark or the name of the beast, or the number of his name. </a:t>
            </a:r>
            <a:r>
              <a:rPr lang="en-ZA" sz="2600" b="1" i="1" dirty="0" smtClean="0">
                <a:solidFill>
                  <a:srgbClr val="004821"/>
                </a:solidFill>
              </a:rPr>
              <a:t>(Revelation 13:16-17)</a:t>
            </a:r>
          </a:p>
          <a:p>
            <a:endParaRPr lang="en-ZA" dirty="0" smtClean="0"/>
          </a:p>
          <a:p>
            <a:endParaRPr lang="en-ZA" b="1" i="1" dirty="0" smtClean="0">
              <a:solidFill>
                <a:srgbClr val="004821"/>
              </a:solidFill>
            </a:endParaRP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BRONZE BASIN</a:t>
            </a:r>
            <a:endParaRPr lang="en-ZA" dirty="0"/>
          </a:p>
        </p:txBody>
      </p:sp>
      <p:sp>
        <p:nvSpPr>
          <p:cNvPr id="3" name="Content Placeholder 2"/>
          <p:cNvSpPr>
            <a:spLocks noGrp="1"/>
          </p:cNvSpPr>
          <p:nvPr>
            <p:ph idx="1"/>
          </p:nvPr>
        </p:nvSpPr>
        <p:spPr>
          <a:xfrm>
            <a:off x="395536" y="1600200"/>
            <a:ext cx="8291264" cy="5257800"/>
          </a:xfrm>
        </p:spPr>
        <p:txBody>
          <a:bodyPr>
            <a:normAutofit fontScale="25000" lnSpcReduction="20000"/>
          </a:bodyPr>
          <a:lstStyle/>
          <a:p>
            <a:pPr algn="ctr">
              <a:lnSpc>
                <a:spcPts val="2100"/>
              </a:lnSpc>
            </a:pPr>
            <a:r>
              <a:rPr lang="en-ZA" sz="9600" i="1" dirty="0" smtClean="0">
                <a:solidFill>
                  <a:srgbClr val="004821"/>
                </a:solidFill>
              </a:rPr>
              <a:t>“And you shall make a basin of bronze.. for washing. ... “And </a:t>
            </a:r>
            <a:r>
              <a:rPr lang="en-ZA" sz="9600" i="1" dirty="0" err="1" smtClean="0">
                <a:solidFill>
                  <a:srgbClr val="004821"/>
                </a:solidFill>
              </a:rPr>
              <a:t>Aharon</a:t>
            </a:r>
            <a:r>
              <a:rPr lang="en-ZA" sz="9600" i="1" dirty="0" smtClean="0">
                <a:solidFill>
                  <a:srgbClr val="004821"/>
                </a:solidFill>
              </a:rPr>
              <a:t> and his sons shall wash from it their hands and their feet. “When they go into the Tent of Meeting, or when they come near the altar to attend, to burn an offering made by fire to </a:t>
            </a:r>
            <a:r>
              <a:rPr lang="he-IL" sz="9600" i="1" dirty="0" smtClean="0">
                <a:solidFill>
                  <a:srgbClr val="004821"/>
                </a:solidFill>
              </a:rPr>
              <a:t>יהוה</a:t>
            </a:r>
            <a:r>
              <a:rPr lang="en-ZA" sz="9600" i="1" dirty="0" smtClean="0">
                <a:solidFill>
                  <a:srgbClr val="004821"/>
                </a:solidFill>
              </a:rPr>
              <a:t>, they wash with water, lest they die. ..it shall be a law forever to them, to him and his seed ...” </a:t>
            </a:r>
            <a:r>
              <a:rPr lang="en-US" sz="9600" b="1" i="1" dirty="0" smtClean="0">
                <a:solidFill>
                  <a:srgbClr val="004821"/>
                </a:solidFill>
              </a:rPr>
              <a:t>(Exodus 30:18-21)</a:t>
            </a:r>
          </a:p>
          <a:p>
            <a:pPr>
              <a:lnSpc>
                <a:spcPts val="2100"/>
              </a:lnSpc>
            </a:pPr>
            <a:r>
              <a:rPr lang="en-ZA" sz="9600" dirty="0" smtClean="0"/>
              <a:t>The word for bronze in Hebrew is Strong’s #5178 </a:t>
            </a:r>
            <a:r>
              <a:rPr lang="en-ZA" sz="9600" i="1" dirty="0" err="1" smtClean="0"/>
              <a:t>nechosheth</a:t>
            </a:r>
            <a:r>
              <a:rPr lang="en-ZA" sz="9600" dirty="0" smtClean="0"/>
              <a:t> which is the word used for both copper and bronze. Bronze is made from a mix of copper and tin. Copper is a metal used for prevention of disease. Bacteria will not grow on a copper surface because it is biostatic. Copper doorknobs are used by hospitals to reduce the transfer of disease, and copper tubing in air-conditioning systems suppresses the spread of Legionnaire’s Disease. One of the famous Dead Sea Scrolls found in Israel was made of copper instead of the more fragile animal skins. Today, technologically advanced surgeons save lives and precious blood by using copper-clad scalpels. Copper is also the standard benchmark for electrical conductivity. It conducts electrical current better than any other metal except silver.</a:t>
            </a:r>
          </a:p>
          <a:p>
            <a:pPr>
              <a:lnSpc>
                <a:spcPts val="2100"/>
              </a:lnSpc>
            </a:pPr>
            <a:endParaRPr lang="en-ZA" dirty="0" smtClean="0"/>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BENEFITS OF COPPER</a:t>
            </a:r>
            <a:endParaRPr lang="en-ZA" dirty="0"/>
          </a:p>
        </p:txBody>
      </p:sp>
      <p:sp>
        <p:nvSpPr>
          <p:cNvPr id="3" name="Content Placeholder 2"/>
          <p:cNvSpPr>
            <a:spLocks noGrp="1"/>
          </p:cNvSpPr>
          <p:nvPr>
            <p:ph idx="1"/>
          </p:nvPr>
        </p:nvSpPr>
        <p:spPr/>
        <p:txBody>
          <a:bodyPr>
            <a:normAutofit fontScale="25000" lnSpcReduction="20000"/>
          </a:bodyPr>
          <a:lstStyle/>
          <a:p>
            <a:pPr>
              <a:lnSpc>
                <a:spcPts val="2300"/>
              </a:lnSpc>
            </a:pPr>
            <a:r>
              <a:rPr lang="en-ZA" sz="9600" dirty="0" smtClean="0"/>
              <a:t>In a recent newspaper article on the benefits of copper it was noted that,</a:t>
            </a:r>
          </a:p>
          <a:p>
            <a:pPr>
              <a:lnSpc>
                <a:spcPts val="2300"/>
              </a:lnSpc>
            </a:pPr>
            <a:r>
              <a:rPr lang="en-ZA" sz="9600" i="1" dirty="0" smtClean="0"/>
              <a:t>Most people check into a hospital with the hope of getting better. However, many patients pick up serious infections during their stay in the health-care system. Despite fastidious cleaning and the routine use of gloves by staff, the number of hospital-acquired infections in Canada has swelled to an estimated 250,000 cases a year, resulting in 8,000 to 12,000 deaths. Other developed countries are facing a similar threat to patient safety.</a:t>
            </a:r>
            <a:endParaRPr lang="en-ZA" sz="9600" dirty="0" smtClean="0"/>
          </a:p>
          <a:p>
            <a:pPr>
              <a:lnSpc>
                <a:spcPts val="2300"/>
              </a:lnSpc>
            </a:pPr>
            <a:r>
              <a:rPr lang="en-ZA" sz="9600" i="1" dirty="0" smtClean="0"/>
              <a:t>But U.S. researchers now think they have hit upon a relatively easy way to overcome this serious problem – cover frequently-touched surfaces with copper. Bacteria and viruses can’t survive for very long on the metal, thereby reducing the risk of harmful bugs spreading from one person to another.</a:t>
            </a:r>
            <a:endParaRPr lang="en-ZA" sz="9600" dirty="0" smtClean="0"/>
          </a:p>
          <a:p>
            <a:pPr>
              <a:lnSpc>
                <a:spcPts val="2300"/>
              </a:lnSpc>
            </a:pPr>
            <a:r>
              <a:rPr lang="en-ZA" sz="9600" i="1" dirty="0" smtClean="0"/>
              <a:t>“It is a simple, elegant solution,” said Michael Schmidt, a professor at the Medical University of South Carolina.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BENEFITS OF COPPER </a:t>
            </a:r>
            <a:r>
              <a:rPr lang="en-ZA" dirty="0" err="1" smtClean="0"/>
              <a:t>con’t</a:t>
            </a:r>
            <a:endParaRPr lang="en-ZA" dirty="0"/>
          </a:p>
        </p:txBody>
      </p:sp>
      <p:sp>
        <p:nvSpPr>
          <p:cNvPr id="3" name="Content Placeholder 2"/>
          <p:cNvSpPr>
            <a:spLocks noGrp="1"/>
          </p:cNvSpPr>
          <p:nvPr>
            <p:ph idx="1"/>
          </p:nvPr>
        </p:nvSpPr>
        <p:spPr>
          <a:xfrm>
            <a:off x="323528" y="1600200"/>
            <a:ext cx="8363272" cy="5257800"/>
          </a:xfrm>
        </p:spPr>
        <p:txBody>
          <a:bodyPr>
            <a:normAutofit fontScale="25000" lnSpcReduction="20000"/>
          </a:bodyPr>
          <a:lstStyle/>
          <a:p>
            <a:pPr>
              <a:lnSpc>
                <a:spcPts val="2100"/>
              </a:lnSpc>
            </a:pPr>
            <a:r>
              <a:rPr lang="en-ZA" sz="9600" i="1" dirty="0" smtClean="0"/>
              <a:t>Dr. Schmidt led a pilot study in which copper was used instead of stainless steel and plastic in a wide range of objects in the intensive-care units of three U.S. hospitals. Copper covered the bed rails, tray tables, call buttons, IV poles and chair arms. </a:t>
            </a:r>
          </a:p>
          <a:p>
            <a:pPr>
              <a:lnSpc>
                <a:spcPts val="2100"/>
              </a:lnSpc>
            </a:pPr>
            <a:r>
              <a:rPr lang="en-ZA" sz="9600" i="1" dirty="0" smtClean="0"/>
              <a:t>When the researchers took culture swabs from the copper surfaces, they found the level of microbes had “dropped well below what is considered to be a risk,” Dr. Schmidt said. “And it doesn’t need any intervention other than normal cleaning.” The findings were presented at a recent medical conference in Atlanta.</a:t>
            </a:r>
            <a:endParaRPr lang="en-ZA" sz="9600" dirty="0" smtClean="0"/>
          </a:p>
          <a:p>
            <a:pPr>
              <a:lnSpc>
                <a:spcPts val="2100"/>
              </a:lnSpc>
            </a:pPr>
            <a:r>
              <a:rPr lang="en-ZA" sz="9600" i="1" dirty="0" smtClean="0"/>
              <a:t>Previous lab studies have shown that copper and copper alloys, such as brass and bronze, kill 99.9 per cent of bacteria within two hours.</a:t>
            </a:r>
            <a:endParaRPr lang="en-ZA" sz="9600" dirty="0" smtClean="0"/>
          </a:p>
          <a:p>
            <a:pPr>
              <a:lnSpc>
                <a:spcPts val="2100"/>
              </a:lnSpc>
            </a:pPr>
            <a:r>
              <a:rPr lang="en-ZA" sz="9600" i="1" dirty="0" smtClean="0"/>
              <a:t>Scientist aren’t sure why copper has such powerful anti-microbial properties. But Dr. Schmidt suspects that copper’s killing power is related to the fact that the metal is a tremendous conductor of electricity. “What I think is probably happening is that microbes are literally short-circuiting,” he said, adding that bacteria would lose electrons if they remain in constant contact with copper.</a:t>
            </a:r>
            <a:endParaRPr lang="en-ZA" sz="96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 US</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After giving our lives to </a:t>
            </a:r>
            <a:r>
              <a:rPr lang="he-IL" sz="9600" dirty="0" smtClean="0"/>
              <a:t>יהושע</a:t>
            </a:r>
            <a:r>
              <a:rPr lang="en-ZA" sz="9600" dirty="0" smtClean="0"/>
              <a:t> and having experienced a status change by coming from an unclean realm (of sin and death) to </a:t>
            </a:r>
            <a:r>
              <a:rPr lang="he-IL" sz="9600" dirty="0" smtClean="0"/>
              <a:t>יהושע</a:t>
            </a:r>
            <a:r>
              <a:rPr lang="en-ZA" sz="9600" dirty="0" smtClean="0"/>
              <a:t>’s Kingdom of Life/</a:t>
            </a:r>
            <a:r>
              <a:rPr lang="en-ZA" sz="9600" dirty="0" err="1" smtClean="0"/>
              <a:t>chai</a:t>
            </a:r>
            <a:r>
              <a:rPr lang="en-ZA" sz="9600" dirty="0" smtClean="0"/>
              <a:t> - we now experience </a:t>
            </a:r>
            <a:r>
              <a:rPr lang="he-IL" sz="9600" dirty="0" smtClean="0"/>
              <a:t>יהושע</a:t>
            </a:r>
            <a:r>
              <a:rPr lang="en-ZA" sz="9600" dirty="0" smtClean="0"/>
              <a:t>’s sanctifying work operating in our lives, but the sanctifying cleansing of the soul is our work. </a:t>
            </a:r>
            <a:r>
              <a:rPr lang="he-IL" sz="9600" dirty="0" smtClean="0"/>
              <a:t>יהוה</a:t>
            </a:r>
            <a:r>
              <a:rPr lang="en-ZA" sz="9600" dirty="0" smtClean="0"/>
              <a:t> sanctifies and purifies us through our obedience to His commands. It is not a work of or for salvation but a work of obedience leading to holiness and blessing. </a:t>
            </a:r>
          </a:p>
          <a:p>
            <a:pPr algn="ctr">
              <a:lnSpc>
                <a:spcPts val="2100"/>
              </a:lnSpc>
            </a:pPr>
            <a:r>
              <a:rPr lang="en-ZA" sz="9600" i="1" dirty="0" smtClean="0">
                <a:solidFill>
                  <a:srgbClr val="004821"/>
                </a:solidFill>
              </a:rPr>
              <a:t>After that He put water into a basin and began to wash the feet of the taught ones, .. He came to </a:t>
            </a:r>
            <a:r>
              <a:rPr lang="en-ZA" sz="9600" i="1" dirty="0" err="1" smtClean="0">
                <a:solidFill>
                  <a:srgbClr val="004821"/>
                </a:solidFill>
              </a:rPr>
              <a:t>Shimʽon</a:t>
            </a:r>
            <a:r>
              <a:rPr lang="en-ZA" sz="9600" i="1" dirty="0" smtClean="0">
                <a:solidFill>
                  <a:srgbClr val="004821"/>
                </a:solidFill>
              </a:rPr>
              <a:t> </a:t>
            </a:r>
            <a:r>
              <a:rPr lang="en-ZA" sz="9600" i="1" dirty="0" err="1" smtClean="0">
                <a:solidFill>
                  <a:srgbClr val="004821"/>
                </a:solidFill>
              </a:rPr>
              <a:t>Kĕpha</a:t>
            </a:r>
            <a:r>
              <a:rPr lang="en-ZA" sz="9600" i="1" dirty="0" smtClean="0">
                <a:solidFill>
                  <a:srgbClr val="004821"/>
                </a:solidFill>
              </a:rPr>
              <a:t>, and he said to Him, “Master, do You wash my feet?” ..</a:t>
            </a:r>
            <a:r>
              <a:rPr lang="he-IL" sz="9600" i="1" dirty="0" smtClean="0">
                <a:solidFill>
                  <a:srgbClr val="004821"/>
                </a:solidFill>
              </a:rPr>
              <a:t>יהושע</a:t>
            </a:r>
            <a:r>
              <a:rPr lang="en-ZA" sz="9600" i="1" dirty="0" smtClean="0">
                <a:solidFill>
                  <a:srgbClr val="004821"/>
                </a:solidFill>
              </a:rPr>
              <a:t> answered him, “If I do not wash you, you have no part with Me.” </a:t>
            </a:r>
            <a:r>
              <a:rPr lang="en-US" sz="9600" b="1" i="1" dirty="0" smtClean="0">
                <a:solidFill>
                  <a:srgbClr val="004821"/>
                </a:solidFill>
              </a:rPr>
              <a:t>(John 13:5-8)</a:t>
            </a:r>
          </a:p>
          <a:p>
            <a:pPr>
              <a:lnSpc>
                <a:spcPts val="2100"/>
              </a:lnSpc>
            </a:pPr>
            <a:r>
              <a:rPr lang="he-IL" sz="9600" dirty="0" smtClean="0"/>
              <a:t>יהושע</a:t>
            </a:r>
            <a:r>
              <a:rPr lang="en-ZA" sz="9600" dirty="0" smtClean="0"/>
              <a:t> was preparing Peter for his role as priest in a royal priesthood and holy nation, and unless he washed his feet for change of status he would not be allowed to serve. Obedience brings the blessing. </a:t>
            </a:r>
            <a:r>
              <a:rPr lang="en-ZA" sz="9600" i="1" dirty="0" smtClean="0">
                <a:solidFill>
                  <a:srgbClr val="004821"/>
                </a:solidFill>
              </a:rPr>
              <a:t>So then subject yourselves to Elohim. Resist the devil and he shall flee from you. Draw near to Elohim and He shall draw near to you. Cleanse hands, sinners. And cleanse the hearts, you double-minded! </a:t>
            </a:r>
            <a:r>
              <a:rPr lang="en-ZA" sz="9600" b="1" i="1" dirty="0" smtClean="0">
                <a:solidFill>
                  <a:srgbClr val="004821"/>
                </a:solidFill>
              </a:rPr>
              <a:t>(James 4:7-8)</a:t>
            </a:r>
          </a:p>
          <a:p>
            <a:endParaRPr lang="en-ZA" sz="9600" dirty="0" smtClean="0"/>
          </a:p>
          <a:p>
            <a:pPr>
              <a:lnSpc>
                <a:spcPts val="2100"/>
              </a:lnSpc>
            </a:pPr>
            <a:endParaRPr lang="en-ZA" sz="9600" b="1" i="1" dirty="0" smtClean="0">
              <a:solidFill>
                <a:srgbClr val="004821"/>
              </a:solidFill>
            </a:endParaRPr>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FORBIDDEN OIL</a:t>
            </a:r>
            <a:endParaRPr lang="en-ZA" dirty="0"/>
          </a:p>
        </p:txBody>
      </p:sp>
      <p:sp>
        <p:nvSpPr>
          <p:cNvPr id="3" name="Content Placeholder 2"/>
          <p:cNvSpPr>
            <a:spLocks noGrp="1"/>
          </p:cNvSpPr>
          <p:nvPr>
            <p:ph idx="1"/>
          </p:nvPr>
        </p:nvSpPr>
        <p:spPr>
          <a:xfrm>
            <a:off x="179512" y="1600200"/>
            <a:ext cx="8784976" cy="5257800"/>
          </a:xfrm>
        </p:spPr>
        <p:txBody>
          <a:bodyPr>
            <a:normAutofit fontScale="25000" lnSpcReduction="20000"/>
          </a:bodyPr>
          <a:lstStyle/>
          <a:p>
            <a:pPr algn="ctr">
              <a:lnSpc>
                <a:spcPts val="2100"/>
              </a:lnSpc>
            </a:pPr>
            <a:r>
              <a:rPr lang="en-ZA" sz="9600" i="1" dirty="0" smtClean="0">
                <a:solidFill>
                  <a:srgbClr val="004821"/>
                </a:solidFill>
              </a:rPr>
              <a:t>And </a:t>
            </a:r>
            <a:r>
              <a:rPr lang="he-IL" sz="9600" i="1" dirty="0" smtClean="0">
                <a:solidFill>
                  <a:srgbClr val="004821"/>
                </a:solidFill>
              </a:rPr>
              <a:t>יהוה</a:t>
            </a:r>
            <a:r>
              <a:rPr lang="en-ZA" sz="9600" i="1" dirty="0" smtClean="0">
                <a:solidFill>
                  <a:srgbClr val="004821"/>
                </a:solidFill>
              </a:rPr>
              <a:t> spoke to </a:t>
            </a:r>
            <a:r>
              <a:rPr lang="en-ZA" sz="9600" i="1" dirty="0" err="1" smtClean="0">
                <a:solidFill>
                  <a:srgbClr val="004821"/>
                </a:solidFill>
              </a:rPr>
              <a:t>Mosheh</a:t>
            </a:r>
            <a:r>
              <a:rPr lang="en-ZA" sz="9600" i="1" dirty="0" smtClean="0">
                <a:solidFill>
                  <a:srgbClr val="004821"/>
                </a:solidFill>
              </a:rPr>
              <a:t>, saying, “And take for yourself choice spices, five hundred </a:t>
            </a:r>
            <a:r>
              <a:rPr lang="en-ZA" sz="9600" i="1" dirty="0" err="1" smtClean="0">
                <a:solidFill>
                  <a:srgbClr val="004821"/>
                </a:solidFill>
              </a:rPr>
              <a:t>sheqels</a:t>
            </a:r>
            <a:r>
              <a:rPr lang="en-ZA" sz="9600" i="1" dirty="0" smtClean="0">
                <a:solidFill>
                  <a:srgbClr val="004821"/>
                </a:solidFill>
              </a:rPr>
              <a:t> of liquid myrrh, and half as much – two hundred and fifty – of sweet-smelling cinnamon, and two hundred and fifty of sweet-smelling cane, and five hundred of cassia, according to the </a:t>
            </a:r>
            <a:r>
              <a:rPr lang="en-ZA" sz="9600" i="1" dirty="0" err="1" smtClean="0">
                <a:solidFill>
                  <a:srgbClr val="004821"/>
                </a:solidFill>
              </a:rPr>
              <a:t>sheqel</a:t>
            </a:r>
            <a:r>
              <a:rPr lang="en-ZA" sz="9600" i="1" dirty="0" smtClean="0">
                <a:solidFill>
                  <a:srgbClr val="004821"/>
                </a:solidFill>
              </a:rPr>
              <a:t> of the set-apart place, and a </a:t>
            </a:r>
            <a:r>
              <a:rPr lang="en-ZA" sz="9600" i="1" dirty="0" err="1" smtClean="0">
                <a:solidFill>
                  <a:srgbClr val="004821"/>
                </a:solidFill>
              </a:rPr>
              <a:t>hin</a:t>
            </a:r>
            <a:r>
              <a:rPr lang="en-ZA" sz="9600" i="1" dirty="0" smtClean="0">
                <a:solidFill>
                  <a:srgbClr val="004821"/>
                </a:solidFill>
              </a:rPr>
              <a:t> of olive oil. “And you shall make from these a set-apart anointing oil, a compound, blended, the work of a perfumer. ... “And with it you shall anoint the Tent of Meeting and the ark of the Witness, and the table and all its utensils, and the </a:t>
            </a:r>
            <a:r>
              <a:rPr lang="en-ZA" sz="9600" i="1" dirty="0" err="1" smtClean="0">
                <a:solidFill>
                  <a:srgbClr val="004821"/>
                </a:solidFill>
              </a:rPr>
              <a:t>lampstand</a:t>
            </a:r>
            <a:r>
              <a:rPr lang="en-ZA" sz="9600" i="1" dirty="0" smtClean="0">
                <a:solidFill>
                  <a:srgbClr val="004821"/>
                </a:solidFill>
              </a:rPr>
              <a:t> and its utensils, and the altar of incense, and the altar of burnt offering with all its utensils, and the basin and its stand. “And you shall set them apart, and they shall be most set-apart. Whatever touches them is to be set-apart. “And you shall anoint </a:t>
            </a:r>
            <a:r>
              <a:rPr lang="en-ZA" sz="9600" i="1" dirty="0" err="1" smtClean="0">
                <a:solidFill>
                  <a:srgbClr val="004821"/>
                </a:solidFill>
              </a:rPr>
              <a:t>Aharon</a:t>
            </a:r>
            <a:r>
              <a:rPr lang="en-ZA" sz="9600" i="1" dirty="0" smtClean="0">
                <a:solidFill>
                  <a:srgbClr val="004821"/>
                </a:solidFill>
              </a:rPr>
              <a:t> and his sons, and set them apart, to serve as priests to Me. “And speak to the children of </a:t>
            </a:r>
            <a:r>
              <a:rPr lang="en-ZA" sz="9600" i="1" dirty="0" err="1" smtClean="0">
                <a:solidFill>
                  <a:srgbClr val="004821"/>
                </a:solidFill>
              </a:rPr>
              <a:t>Yisra’ĕl</a:t>
            </a:r>
            <a:r>
              <a:rPr lang="en-ZA" sz="9600" i="1" dirty="0" smtClean="0">
                <a:solidFill>
                  <a:srgbClr val="004821"/>
                </a:solidFill>
              </a:rPr>
              <a:t>, saying, ‘This is a set-apart anointing oil to Me throughout your generations. ‘It shall not be poured on the flesh of a man, and make no other like it, according to its composition. It is set-apart, it is set-apart to you. ‘Whoever compounds any like it, or whoever puts any of it on a stranger, shall be cut off from his people.’ ” </a:t>
            </a:r>
            <a:r>
              <a:rPr lang="en-US" sz="9600" b="1" i="1" dirty="0" smtClean="0">
                <a:solidFill>
                  <a:srgbClr val="004821"/>
                </a:solidFill>
              </a:rPr>
              <a:t>(Exodus 30:22-33)</a:t>
            </a:r>
          </a:p>
          <a:p>
            <a:endParaRPr lang="en-US" sz="80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CHOICE SPICES</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Anointing is required before service to </a:t>
            </a:r>
            <a:r>
              <a:rPr lang="he-IL" dirty="0" smtClean="0"/>
              <a:t>יהוה</a:t>
            </a:r>
            <a:r>
              <a:rPr lang="en-ZA" dirty="0" smtClean="0"/>
              <a:t>. This oil was sacred and not for any other use. The definition of “</a:t>
            </a:r>
            <a:r>
              <a:rPr lang="en-ZA" i="1" dirty="0" smtClean="0"/>
              <a:t>consecrate” </a:t>
            </a:r>
            <a:r>
              <a:rPr lang="en-ZA" dirty="0" smtClean="0"/>
              <a:t>in the Hebrew, </a:t>
            </a:r>
            <a:r>
              <a:rPr lang="en-ZA" i="1" dirty="0" err="1" smtClean="0"/>
              <a:t>qadash</a:t>
            </a:r>
            <a:r>
              <a:rPr lang="en-ZA" dirty="0" smtClean="0"/>
              <a:t> (Strong’s #6942 and TWOT #1990), is: </a:t>
            </a:r>
            <a:r>
              <a:rPr lang="en-ZA" i="1" dirty="0" smtClean="0">
                <a:solidFill>
                  <a:srgbClr val="C00000"/>
                </a:solidFill>
              </a:rPr>
              <a:t>to consecrate, sanctify, prepare, dedicate; be hallowed, be holy, be sanctified, be separate; to be set apart, to be consecrated. </a:t>
            </a:r>
            <a:r>
              <a:rPr lang="en-ZA" dirty="0" smtClean="0"/>
              <a:t>It denotes two concepts: separation from the world and </a:t>
            </a:r>
            <a:r>
              <a:rPr lang="en-ZA" dirty="0" smtClean="0">
                <a:solidFill>
                  <a:schemeClr val="accent3">
                    <a:lumMod val="50000"/>
                  </a:schemeClr>
                </a:solidFill>
              </a:rPr>
              <a:t>thoughts thereof, as well as the implication of total devotion to </a:t>
            </a:r>
            <a:r>
              <a:rPr lang="he-IL" dirty="0" smtClean="0">
                <a:solidFill>
                  <a:schemeClr val="accent3">
                    <a:lumMod val="50000"/>
                  </a:schemeClr>
                </a:solidFill>
              </a:rPr>
              <a:t>יהוה</a:t>
            </a:r>
            <a:r>
              <a:rPr lang="en-ZA" dirty="0" smtClean="0">
                <a:solidFill>
                  <a:schemeClr val="accent3">
                    <a:lumMod val="50000"/>
                  </a:schemeClr>
                </a:solidFill>
              </a:rPr>
              <a:t>, leaving the worldly things behind and completely dedicating </a:t>
            </a:r>
            <a:r>
              <a:rPr lang="en-ZA" dirty="0" smtClean="0"/>
              <a:t>oneself to Him. </a:t>
            </a:r>
          </a:p>
          <a:p>
            <a:pPr>
              <a:lnSpc>
                <a:spcPts val="2300"/>
              </a:lnSpc>
            </a:pPr>
            <a:r>
              <a:rPr lang="en-ZA" dirty="0" smtClean="0"/>
              <a:t>For this purpose Elohim gives Moses the recipe for anointing oil; a very special anointing oil from “</a:t>
            </a:r>
            <a:r>
              <a:rPr lang="en-ZA" i="1" dirty="0" smtClean="0"/>
              <a:t>choice spices</a:t>
            </a:r>
            <a:r>
              <a:rPr lang="en-ZA" dirty="0" smtClean="0"/>
              <a:t>”: </a:t>
            </a:r>
          </a:p>
          <a:p>
            <a:pPr>
              <a:lnSpc>
                <a:spcPts val="2300"/>
              </a:lnSpc>
            </a:pPr>
            <a:r>
              <a:rPr lang="en-ZA" dirty="0" smtClean="0"/>
              <a:t>The Hebrew word used here for “</a:t>
            </a:r>
            <a:r>
              <a:rPr lang="en-ZA" i="1" dirty="0" smtClean="0"/>
              <a:t>choice”</a:t>
            </a:r>
            <a:r>
              <a:rPr lang="en-ZA" dirty="0" smtClean="0"/>
              <a:t> is “</a:t>
            </a:r>
            <a:r>
              <a:rPr lang="en-ZA" i="1" dirty="0" err="1" smtClean="0"/>
              <a:t>rosh</a:t>
            </a:r>
            <a:r>
              <a:rPr lang="en-ZA" i="1" dirty="0" smtClean="0"/>
              <a:t>”</a:t>
            </a:r>
            <a:r>
              <a:rPr lang="en-ZA" dirty="0" smtClean="0"/>
              <a:t> (</a:t>
            </a:r>
            <a:r>
              <a:rPr lang="en-ZA" dirty="0" err="1" smtClean="0"/>
              <a:t>reish</a:t>
            </a:r>
            <a:r>
              <a:rPr lang="en-ZA" dirty="0" smtClean="0"/>
              <a:t>-aleph-shin), Strong’s #7218 meaning “</a:t>
            </a:r>
            <a:r>
              <a:rPr lang="en-ZA" i="1" dirty="0" smtClean="0"/>
              <a:t>the head”, “the choicest”, </a:t>
            </a:r>
            <a:r>
              <a:rPr lang="en-ZA" dirty="0" smtClean="0"/>
              <a:t>and </a:t>
            </a:r>
            <a:r>
              <a:rPr lang="en-ZA" i="1" dirty="0" smtClean="0"/>
              <a:t>“the best</a:t>
            </a:r>
            <a:r>
              <a:rPr lang="en-ZA" dirty="0" smtClean="0"/>
              <a:t>”. The numeric value of “</a:t>
            </a:r>
            <a:r>
              <a:rPr lang="en-ZA" i="1" dirty="0" err="1" smtClean="0"/>
              <a:t>rosh</a:t>
            </a:r>
            <a:r>
              <a:rPr lang="en-ZA" i="1" dirty="0" smtClean="0"/>
              <a:t>”</a:t>
            </a:r>
            <a:r>
              <a:rPr lang="en-ZA" dirty="0" smtClean="0"/>
              <a:t> is 501, which, in addition to “</a:t>
            </a:r>
            <a:r>
              <a:rPr lang="en-ZA" i="1" dirty="0" smtClean="0"/>
              <a:t>best”</a:t>
            </a:r>
            <a:r>
              <a:rPr lang="en-ZA" dirty="0" smtClean="0"/>
              <a:t>, equals “</a:t>
            </a:r>
            <a:r>
              <a:rPr lang="en-ZA" i="1" dirty="0" smtClean="0"/>
              <a:t>eras” or “betrothed” and “</a:t>
            </a:r>
            <a:r>
              <a:rPr lang="en-ZA" i="1" dirty="0" err="1" smtClean="0"/>
              <a:t>ta‟ameen</a:t>
            </a:r>
            <a:r>
              <a:rPr lang="en-ZA" i="1" dirty="0" smtClean="0"/>
              <a:t>” or “you shall have assurance”. </a:t>
            </a:r>
            <a:r>
              <a:rPr lang="en-ZA" dirty="0" smtClean="0"/>
              <a:t>These “</a:t>
            </a:r>
            <a:r>
              <a:rPr lang="en-ZA" i="1" dirty="0" smtClean="0"/>
              <a:t>choicest</a:t>
            </a:r>
            <a:r>
              <a:rPr lang="en-ZA" dirty="0" smtClean="0"/>
              <a:t>” spices and olive oil would become the most set-apart of anointing oil.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SPICES - MYRRH</a:t>
            </a:r>
            <a:endParaRPr lang="en-ZA" dirty="0"/>
          </a:p>
        </p:txBody>
      </p:sp>
      <p:sp>
        <p:nvSpPr>
          <p:cNvPr id="3" name="Content Placeholder 2"/>
          <p:cNvSpPr>
            <a:spLocks noGrp="1"/>
          </p:cNvSpPr>
          <p:nvPr>
            <p:ph idx="1"/>
          </p:nvPr>
        </p:nvSpPr>
        <p:spPr/>
        <p:txBody>
          <a:bodyPr>
            <a:noAutofit/>
          </a:bodyPr>
          <a:lstStyle/>
          <a:p>
            <a:pPr>
              <a:lnSpc>
                <a:spcPts val="2400"/>
              </a:lnSpc>
            </a:pPr>
            <a:r>
              <a:rPr lang="en-ZA" b="1" i="1" dirty="0" smtClean="0"/>
              <a:t>500 shekels of “liquid myrrh” (</a:t>
            </a:r>
            <a:r>
              <a:rPr lang="en-ZA" b="1" i="1" dirty="0" err="1" smtClean="0"/>
              <a:t>mem-reish</a:t>
            </a:r>
            <a:r>
              <a:rPr lang="en-ZA" b="1" i="1" dirty="0" smtClean="0"/>
              <a:t>): </a:t>
            </a:r>
          </a:p>
          <a:p>
            <a:pPr marL="174625" indent="-174625">
              <a:lnSpc>
                <a:spcPts val="2400"/>
              </a:lnSpc>
              <a:buFont typeface="Arial" pitchFamily="34" charset="0"/>
              <a:buChar char="•"/>
            </a:pPr>
            <a:r>
              <a:rPr lang="en-ZA" dirty="0" smtClean="0"/>
              <a:t>In its liquid state, since it’s a gum taken from the Arabian acacia tree, it’s very sweet smelling. However, it is very bitter to the taste. The word myrrh is from the root word “</a:t>
            </a:r>
            <a:r>
              <a:rPr lang="en-ZA" i="1" dirty="0" err="1" smtClean="0"/>
              <a:t>marar</a:t>
            </a:r>
            <a:r>
              <a:rPr lang="en-ZA" dirty="0" smtClean="0"/>
              <a:t>” which means to “</a:t>
            </a:r>
            <a:r>
              <a:rPr lang="en-ZA" i="1" dirty="0" smtClean="0"/>
              <a:t>be” or “make bitter”.</a:t>
            </a:r>
            <a:r>
              <a:rPr lang="en-ZA" dirty="0" smtClean="0"/>
              <a:t> </a:t>
            </a:r>
          </a:p>
          <a:p>
            <a:pPr marL="174625" indent="-174625">
              <a:lnSpc>
                <a:spcPts val="2400"/>
              </a:lnSpc>
            </a:pPr>
            <a:endParaRPr lang="en-ZA" dirty="0" smtClean="0"/>
          </a:p>
          <a:p>
            <a:pPr marL="174625" indent="-174625">
              <a:lnSpc>
                <a:spcPts val="2400"/>
              </a:lnSpc>
              <a:buFont typeface="Arial" pitchFamily="34" charset="0"/>
              <a:buChar char="•"/>
            </a:pPr>
            <a:r>
              <a:rPr lang="en-ZA" dirty="0" smtClean="0"/>
              <a:t>500 is the numeric value of “</a:t>
            </a:r>
            <a:r>
              <a:rPr lang="en-ZA" i="1" dirty="0" err="1" smtClean="0"/>
              <a:t>resh</a:t>
            </a:r>
            <a:r>
              <a:rPr lang="en-ZA" i="1" dirty="0" smtClean="0"/>
              <a:t>” or “to take possession</a:t>
            </a:r>
            <a:r>
              <a:rPr lang="en-ZA" dirty="0" smtClean="0"/>
              <a:t>”, “</a:t>
            </a:r>
            <a:r>
              <a:rPr lang="en-ZA" i="1" dirty="0" err="1" smtClean="0"/>
              <a:t>v‟nachalata</a:t>
            </a:r>
            <a:r>
              <a:rPr lang="en-ZA" i="1" dirty="0" smtClean="0"/>
              <a:t>” or “his inheritance” and “</a:t>
            </a:r>
            <a:r>
              <a:rPr lang="en-ZA" i="1" dirty="0" err="1" smtClean="0"/>
              <a:t>kee</a:t>
            </a:r>
            <a:r>
              <a:rPr lang="en-ZA" i="1" dirty="0" smtClean="0"/>
              <a:t> </a:t>
            </a:r>
            <a:r>
              <a:rPr lang="en-ZA" i="1" dirty="0" err="1" smtClean="0"/>
              <a:t>leetem</a:t>
            </a:r>
            <a:r>
              <a:rPr lang="en-ZA" i="1" dirty="0" smtClean="0"/>
              <a:t>“ or “you have fulfilled”. </a:t>
            </a:r>
            <a:r>
              <a:rPr lang="en-ZA" dirty="0" smtClean="0"/>
              <a:t>Now, the numeric value of myrrh is 240, which also equals “</a:t>
            </a:r>
            <a:r>
              <a:rPr lang="en-ZA" i="1" dirty="0" err="1" smtClean="0"/>
              <a:t>peytza</a:t>
            </a:r>
            <a:r>
              <a:rPr lang="en-ZA" i="1" dirty="0" smtClean="0"/>
              <a:t>” or “wound”, “</a:t>
            </a:r>
            <a:r>
              <a:rPr lang="en-ZA" i="1" dirty="0" err="1" smtClean="0"/>
              <a:t>le‟barah</a:t>
            </a:r>
            <a:r>
              <a:rPr lang="en-ZA" i="1" dirty="0" smtClean="0"/>
              <a:t>” or “to pass through” and “mi </a:t>
            </a:r>
            <a:r>
              <a:rPr lang="en-ZA" i="1" dirty="0" err="1" smtClean="0"/>
              <a:t>pekudah</a:t>
            </a:r>
            <a:r>
              <a:rPr lang="en-ZA" i="1" dirty="0" smtClean="0"/>
              <a:t>” or “those that were numbered”. </a:t>
            </a:r>
          </a:p>
          <a:p>
            <a:pPr marL="174625" indent="-174625">
              <a:lnSpc>
                <a:spcPts val="2400"/>
              </a:lnSpc>
            </a:pPr>
            <a:endParaRPr lang="en-ZA" dirty="0" smtClean="0"/>
          </a:p>
          <a:p>
            <a:pPr marL="174625" indent="-174625">
              <a:lnSpc>
                <a:spcPts val="2400"/>
              </a:lnSpc>
            </a:pPr>
            <a:r>
              <a:rPr lang="en-ZA" dirty="0" smtClean="0"/>
              <a:t>Here, in the 500 shekels of myrrh, we get the picture of Israel as </a:t>
            </a:r>
            <a:r>
              <a:rPr lang="en-ZA" dirty="0" smtClean="0">
                <a:solidFill>
                  <a:srgbClr val="C00000"/>
                </a:solidFill>
              </a:rPr>
              <a:t>“</a:t>
            </a:r>
            <a:r>
              <a:rPr lang="en-ZA" i="1" dirty="0" smtClean="0">
                <a:solidFill>
                  <a:srgbClr val="C00000"/>
                </a:solidFill>
              </a:rPr>
              <a:t>His inheritance passing through to be numbered”.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SPICES - CINNAMON</a:t>
            </a:r>
            <a:endParaRPr lang="en-ZA" dirty="0"/>
          </a:p>
        </p:txBody>
      </p:sp>
      <p:sp>
        <p:nvSpPr>
          <p:cNvPr id="3" name="Content Placeholder 2"/>
          <p:cNvSpPr>
            <a:spLocks noGrp="1"/>
          </p:cNvSpPr>
          <p:nvPr>
            <p:ph idx="1"/>
          </p:nvPr>
        </p:nvSpPr>
        <p:spPr/>
        <p:txBody>
          <a:bodyPr/>
          <a:lstStyle/>
          <a:p>
            <a:pPr marL="174625" indent="-174625">
              <a:lnSpc>
                <a:spcPts val="2400"/>
              </a:lnSpc>
            </a:pPr>
            <a:r>
              <a:rPr lang="en-ZA" b="1" i="1" dirty="0" smtClean="0"/>
              <a:t>250 shekels of “cinnamon”. </a:t>
            </a:r>
          </a:p>
          <a:p>
            <a:pPr marL="174625" indent="-174625">
              <a:lnSpc>
                <a:spcPts val="2400"/>
              </a:lnSpc>
              <a:buFont typeface="Arial" pitchFamily="34" charset="0"/>
              <a:buChar char="•"/>
            </a:pPr>
            <a:r>
              <a:rPr lang="en-ZA" dirty="0" smtClean="0"/>
              <a:t>The Hebrew here is “</a:t>
            </a:r>
            <a:r>
              <a:rPr lang="en-ZA" dirty="0" err="1" smtClean="0"/>
              <a:t>qinnamown</a:t>
            </a:r>
            <a:r>
              <a:rPr lang="en-ZA" dirty="0" smtClean="0"/>
              <a:t>” (</a:t>
            </a:r>
            <a:r>
              <a:rPr lang="en-ZA" dirty="0" err="1" smtClean="0"/>
              <a:t>kuf</a:t>
            </a:r>
            <a:r>
              <a:rPr lang="en-ZA" dirty="0" smtClean="0"/>
              <a:t>-nun-</a:t>
            </a:r>
            <a:r>
              <a:rPr lang="en-ZA" dirty="0" err="1" smtClean="0"/>
              <a:t>mem</a:t>
            </a:r>
            <a:r>
              <a:rPr lang="en-ZA" dirty="0" smtClean="0"/>
              <a:t>-</a:t>
            </a:r>
            <a:r>
              <a:rPr lang="en-ZA" dirty="0" err="1" smtClean="0"/>
              <a:t>vav</a:t>
            </a:r>
            <a:r>
              <a:rPr lang="en-ZA" dirty="0" smtClean="0"/>
              <a:t>-nun), Strong’s #7076 meaning </a:t>
            </a:r>
            <a:r>
              <a:rPr lang="en-ZA" i="1" dirty="0" smtClean="0"/>
              <a:t>“a fragrant laurel tree bark, sweet in </a:t>
            </a:r>
            <a:r>
              <a:rPr lang="en-ZA" i="1" dirty="0" err="1" smtClean="0"/>
              <a:t>odor</a:t>
            </a:r>
            <a:r>
              <a:rPr lang="en-ZA" i="1" dirty="0" smtClean="0"/>
              <a:t>” </a:t>
            </a:r>
            <a:r>
              <a:rPr lang="en-ZA" dirty="0" smtClean="0"/>
              <a:t>and is only grown in India and Ceylon. </a:t>
            </a:r>
          </a:p>
          <a:p>
            <a:pPr marL="174625" indent="-174625">
              <a:lnSpc>
                <a:spcPts val="2400"/>
              </a:lnSpc>
            </a:pPr>
            <a:endParaRPr lang="en-ZA" dirty="0" smtClean="0"/>
          </a:p>
          <a:p>
            <a:pPr marL="174625" indent="-174625">
              <a:lnSpc>
                <a:spcPts val="2400"/>
              </a:lnSpc>
              <a:buFont typeface="Arial" pitchFamily="34" charset="0"/>
              <a:buChar char="•"/>
            </a:pPr>
            <a:r>
              <a:rPr lang="en-ZA" dirty="0" smtClean="0"/>
              <a:t>250 (as in the shekels) is the numeric value of “</a:t>
            </a:r>
            <a:r>
              <a:rPr lang="en-ZA" i="1" dirty="0" err="1" smtClean="0"/>
              <a:t>meree</a:t>
            </a:r>
            <a:r>
              <a:rPr lang="en-ZA" i="1" dirty="0" smtClean="0"/>
              <a:t>” or “rebellious”, “</a:t>
            </a:r>
            <a:r>
              <a:rPr lang="en-ZA" i="1" dirty="0" err="1" smtClean="0"/>
              <a:t>k‟sam‟im</a:t>
            </a:r>
            <a:r>
              <a:rPr lang="en-ZA" i="1" dirty="0" smtClean="0"/>
              <a:t>” or “divination”, “</a:t>
            </a:r>
            <a:r>
              <a:rPr lang="en-ZA" i="1" dirty="0" err="1" smtClean="0"/>
              <a:t>voo</a:t>
            </a:r>
            <a:r>
              <a:rPr lang="en-ZA" i="1" dirty="0" smtClean="0"/>
              <a:t> </a:t>
            </a:r>
            <a:r>
              <a:rPr lang="en-ZA" i="1" dirty="0" err="1" smtClean="0"/>
              <a:t>darach</a:t>
            </a:r>
            <a:r>
              <a:rPr lang="en-ZA" i="1" dirty="0" smtClean="0"/>
              <a:t>” or “wandering” and “</a:t>
            </a:r>
            <a:r>
              <a:rPr lang="en-ZA" i="1" dirty="0" err="1" smtClean="0"/>
              <a:t>m‟horeb</a:t>
            </a:r>
            <a:r>
              <a:rPr lang="en-ZA" i="1" dirty="0" smtClean="0"/>
              <a:t>” or “from </a:t>
            </a:r>
            <a:r>
              <a:rPr lang="en-ZA" i="1" dirty="0" err="1" smtClean="0"/>
              <a:t>Horeb</a:t>
            </a:r>
            <a:r>
              <a:rPr lang="en-ZA" i="1" dirty="0" smtClean="0"/>
              <a:t>”.</a:t>
            </a:r>
            <a:r>
              <a:rPr lang="en-ZA" dirty="0" smtClean="0"/>
              <a:t> The numeric value of “</a:t>
            </a:r>
            <a:r>
              <a:rPr lang="en-ZA" i="1" dirty="0" err="1" smtClean="0"/>
              <a:t>qinnamown</a:t>
            </a:r>
            <a:r>
              <a:rPr lang="en-ZA" dirty="0" smtClean="0"/>
              <a:t>” is 246 which also equals “</a:t>
            </a:r>
            <a:r>
              <a:rPr lang="en-ZA" i="1" dirty="0" err="1" smtClean="0"/>
              <a:t>l‟ha</a:t>
            </a:r>
            <a:r>
              <a:rPr lang="en-ZA" i="1" dirty="0" smtClean="0"/>
              <a:t> </a:t>
            </a:r>
            <a:r>
              <a:rPr lang="en-ZA" i="1" dirty="0" err="1" smtClean="0"/>
              <a:t>eer</a:t>
            </a:r>
            <a:r>
              <a:rPr lang="en-ZA" i="1" dirty="0" smtClean="0"/>
              <a:t>” or “to give light”, “me </a:t>
            </a:r>
            <a:r>
              <a:rPr lang="en-ZA" i="1" dirty="0" err="1" smtClean="0"/>
              <a:t>daber</a:t>
            </a:r>
            <a:r>
              <a:rPr lang="en-ZA" i="1" dirty="0" smtClean="0"/>
              <a:t>” or “speaking”, “</a:t>
            </a:r>
            <a:r>
              <a:rPr lang="en-ZA" i="1" dirty="0" err="1" smtClean="0"/>
              <a:t>mar‟eh</a:t>
            </a:r>
            <a:r>
              <a:rPr lang="en-ZA" i="1" dirty="0" smtClean="0"/>
              <a:t>” or “appearance” and “</a:t>
            </a:r>
            <a:r>
              <a:rPr lang="en-ZA" i="1" dirty="0" err="1" smtClean="0"/>
              <a:t>midbar</a:t>
            </a:r>
            <a:r>
              <a:rPr lang="en-ZA" i="1" dirty="0" smtClean="0"/>
              <a:t>” or “wilderness</a:t>
            </a:r>
            <a:r>
              <a:rPr lang="en-ZA" dirty="0" smtClean="0"/>
              <a:t>”. </a:t>
            </a:r>
          </a:p>
          <a:p>
            <a:pPr marL="174625" indent="-174625">
              <a:lnSpc>
                <a:spcPts val="2400"/>
              </a:lnSpc>
              <a:buFont typeface="Arial" pitchFamily="34" charset="0"/>
              <a:buChar char="•"/>
            </a:pPr>
            <a:endParaRPr lang="en-ZA" dirty="0" smtClean="0"/>
          </a:p>
          <a:p>
            <a:pPr>
              <a:lnSpc>
                <a:spcPts val="2400"/>
              </a:lnSpc>
            </a:pPr>
            <a:r>
              <a:rPr lang="en-ZA" dirty="0" smtClean="0"/>
              <a:t>Here, we see that </a:t>
            </a:r>
            <a:r>
              <a:rPr lang="en-ZA" i="1" dirty="0" smtClean="0">
                <a:solidFill>
                  <a:srgbClr val="C00000"/>
                </a:solidFill>
              </a:rPr>
              <a:t>“to those wandering from </a:t>
            </a:r>
            <a:r>
              <a:rPr lang="en-ZA" i="1" dirty="0" err="1" smtClean="0">
                <a:solidFill>
                  <a:srgbClr val="C00000"/>
                </a:solidFill>
              </a:rPr>
              <a:t>Horeb</a:t>
            </a:r>
            <a:r>
              <a:rPr lang="en-ZA" i="1" dirty="0" smtClean="0">
                <a:solidFill>
                  <a:srgbClr val="C00000"/>
                </a:solidFill>
              </a:rPr>
              <a:t>, He appeared and spoke to them in the wilderness”.</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SPICES – SWEET SMELLING CANE</a:t>
            </a:r>
            <a:endParaRPr lang="en-ZA" dirty="0"/>
          </a:p>
        </p:txBody>
      </p:sp>
      <p:sp>
        <p:nvSpPr>
          <p:cNvPr id="3" name="Content Placeholder 2"/>
          <p:cNvSpPr>
            <a:spLocks noGrp="1"/>
          </p:cNvSpPr>
          <p:nvPr>
            <p:ph idx="1"/>
          </p:nvPr>
        </p:nvSpPr>
        <p:spPr/>
        <p:txBody>
          <a:bodyPr>
            <a:noAutofit/>
          </a:bodyPr>
          <a:lstStyle/>
          <a:p>
            <a:pPr>
              <a:lnSpc>
                <a:spcPts val="2400"/>
              </a:lnSpc>
            </a:pPr>
            <a:r>
              <a:rPr lang="en-ZA" b="1" dirty="0" smtClean="0"/>
              <a:t>250 shekels of “</a:t>
            </a:r>
            <a:r>
              <a:rPr lang="en-ZA" b="1" i="1" dirty="0" smtClean="0"/>
              <a:t>sweet smelling cane”. </a:t>
            </a:r>
          </a:p>
          <a:p>
            <a:pPr marL="174625" indent="-174625">
              <a:lnSpc>
                <a:spcPts val="2400"/>
              </a:lnSpc>
              <a:buFont typeface="Arial" pitchFamily="34" charset="0"/>
              <a:buChar char="•"/>
            </a:pPr>
            <a:r>
              <a:rPr lang="en-ZA" dirty="0" smtClean="0"/>
              <a:t>The Hebrew word here is “</a:t>
            </a:r>
            <a:r>
              <a:rPr lang="en-ZA" i="1" dirty="0" err="1" smtClean="0"/>
              <a:t>besem</a:t>
            </a:r>
            <a:r>
              <a:rPr lang="en-ZA" i="1" dirty="0" smtClean="0"/>
              <a:t> </a:t>
            </a:r>
            <a:r>
              <a:rPr lang="en-ZA" i="1" dirty="0" err="1" smtClean="0"/>
              <a:t>qaneh</a:t>
            </a:r>
            <a:r>
              <a:rPr lang="en-ZA" dirty="0" smtClean="0"/>
              <a:t>” which literally means “</a:t>
            </a:r>
            <a:r>
              <a:rPr lang="en-ZA" i="1" dirty="0" smtClean="0"/>
              <a:t>sweet” or “balsamic” “</a:t>
            </a:r>
            <a:r>
              <a:rPr lang="en-ZA" i="1" dirty="0" err="1" smtClean="0"/>
              <a:t>calamus</a:t>
            </a:r>
            <a:r>
              <a:rPr lang="en-ZA" i="1" dirty="0" smtClean="0"/>
              <a:t>”. “</a:t>
            </a:r>
            <a:r>
              <a:rPr lang="en-ZA" i="1" dirty="0" err="1" smtClean="0"/>
              <a:t>Calamus</a:t>
            </a:r>
            <a:r>
              <a:rPr lang="en-ZA" i="1" dirty="0" smtClean="0"/>
              <a:t>” or “</a:t>
            </a:r>
            <a:r>
              <a:rPr lang="en-ZA" i="1" dirty="0" err="1" smtClean="0"/>
              <a:t>qaneh</a:t>
            </a:r>
            <a:r>
              <a:rPr lang="en-ZA" dirty="0" smtClean="0"/>
              <a:t>” (</a:t>
            </a:r>
            <a:r>
              <a:rPr lang="en-ZA" dirty="0" err="1" smtClean="0"/>
              <a:t>kuf</a:t>
            </a:r>
            <a:r>
              <a:rPr lang="en-ZA" dirty="0" smtClean="0"/>
              <a:t>-nun-hey) is Strong’s #7070 and means a “</a:t>
            </a:r>
            <a:r>
              <a:rPr lang="en-ZA" i="1" dirty="0" smtClean="0"/>
              <a:t>sweet smelling reed”. </a:t>
            </a:r>
            <a:r>
              <a:rPr lang="en-ZA" dirty="0" smtClean="0"/>
              <a:t>But it also means </a:t>
            </a:r>
            <a:r>
              <a:rPr lang="en-ZA" i="1" dirty="0" smtClean="0"/>
              <a:t>“measuring rod”, the “balance beam</a:t>
            </a:r>
            <a:r>
              <a:rPr lang="en-ZA" dirty="0" smtClean="0"/>
              <a:t>” of a scale, “</a:t>
            </a:r>
            <a:r>
              <a:rPr lang="en-ZA" i="1" dirty="0" smtClean="0"/>
              <a:t>purchased”</a:t>
            </a:r>
            <a:r>
              <a:rPr lang="en-ZA" dirty="0" smtClean="0"/>
              <a:t>, the “</a:t>
            </a:r>
            <a:r>
              <a:rPr lang="en-ZA" i="1" dirty="0" smtClean="0"/>
              <a:t>shaft and branches of the menorah</a:t>
            </a:r>
            <a:r>
              <a:rPr lang="en-ZA" dirty="0" smtClean="0"/>
              <a:t>” and “</a:t>
            </a:r>
            <a:r>
              <a:rPr lang="en-ZA" i="1" dirty="0" smtClean="0"/>
              <a:t>Creator</a:t>
            </a:r>
            <a:r>
              <a:rPr lang="en-ZA" dirty="0" smtClean="0"/>
              <a:t>”. </a:t>
            </a:r>
          </a:p>
          <a:p>
            <a:pPr marL="174625" indent="-174625">
              <a:lnSpc>
                <a:spcPts val="2400"/>
              </a:lnSpc>
              <a:buFont typeface="Arial" pitchFamily="34" charset="0"/>
              <a:buChar char="•"/>
            </a:pPr>
            <a:r>
              <a:rPr lang="en-ZA" dirty="0" smtClean="0"/>
              <a:t>250 (shekels) meaning “</a:t>
            </a:r>
            <a:r>
              <a:rPr lang="en-ZA" i="1" dirty="0" smtClean="0"/>
              <a:t>rebellious”, “divination”, “wandering” and “from </a:t>
            </a:r>
            <a:r>
              <a:rPr lang="en-ZA" i="1" dirty="0" err="1" smtClean="0"/>
              <a:t>Horeb</a:t>
            </a:r>
            <a:r>
              <a:rPr lang="en-ZA" i="1" dirty="0" smtClean="0"/>
              <a:t>”. </a:t>
            </a:r>
            <a:r>
              <a:rPr lang="en-ZA" dirty="0" smtClean="0"/>
              <a:t>Now, the numeric value of “</a:t>
            </a:r>
            <a:r>
              <a:rPr lang="en-ZA" i="1" dirty="0" err="1" smtClean="0"/>
              <a:t>qaneh</a:t>
            </a:r>
            <a:r>
              <a:rPr lang="en-ZA" i="1" dirty="0" smtClean="0"/>
              <a:t>” </a:t>
            </a:r>
            <a:r>
              <a:rPr lang="en-ZA" dirty="0" smtClean="0"/>
              <a:t>is 155, which also equals “</a:t>
            </a:r>
            <a:r>
              <a:rPr lang="en-ZA" i="1" dirty="0" err="1" smtClean="0"/>
              <a:t>qanah</a:t>
            </a:r>
            <a:r>
              <a:rPr lang="en-ZA" i="1" dirty="0" smtClean="0"/>
              <a:t>” or “he bought”, “</a:t>
            </a:r>
            <a:r>
              <a:rPr lang="en-ZA" i="1" dirty="0" err="1" smtClean="0"/>
              <a:t>v‟eelqet</a:t>
            </a:r>
            <a:r>
              <a:rPr lang="en-ZA" i="1" dirty="0" smtClean="0"/>
              <a:t>” or “and he gathered”, “</a:t>
            </a:r>
            <a:r>
              <a:rPr lang="en-ZA" i="1" dirty="0" err="1" smtClean="0"/>
              <a:t>l‟kohenim</a:t>
            </a:r>
            <a:r>
              <a:rPr lang="en-ZA" i="1" dirty="0" smtClean="0"/>
              <a:t>” or “for the priests” and “</a:t>
            </a:r>
            <a:r>
              <a:rPr lang="en-ZA" i="1" dirty="0" err="1" smtClean="0"/>
              <a:t>na‟aylah</a:t>
            </a:r>
            <a:r>
              <a:rPr lang="en-ZA" i="1" dirty="0" smtClean="0"/>
              <a:t>” or “were taken up”. </a:t>
            </a:r>
          </a:p>
          <a:p>
            <a:pPr>
              <a:lnSpc>
                <a:spcPts val="2400"/>
              </a:lnSpc>
            </a:pPr>
            <a:endParaRPr lang="en-ZA" dirty="0" smtClean="0"/>
          </a:p>
          <a:p>
            <a:pPr>
              <a:lnSpc>
                <a:spcPts val="2400"/>
              </a:lnSpc>
            </a:pPr>
            <a:r>
              <a:rPr lang="en-ZA" dirty="0" smtClean="0"/>
              <a:t>Here, these same people who wandered, </a:t>
            </a:r>
            <a:r>
              <a:rPr lang="en-ZA" i="1" dirty="0" smtClean="0">
                <a:solidFill>
                  <a:srgbClr val="C00000"/>
                </a:solidFill>
              </a:rPr>
              <a:t>“He bought and He gathered for priests; and, they were taken up”. </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SPICES - CASSIA</a:t>
            </a:r>
            <a:endParaRPr lang="en-ZA" dirty="0"/>
          </a:p>
        </p:txBody>
      </p:sp>
      <p:sp>
        <p:nvSpPr>
          <p:cNvPr id="3" name="Content Placeholder 2"/>
          <p:cNvSpPr>
            <a:spLocks noGrp="1"/>
          </p:cNvSpPr>
          <p:nvPr>
            <p:ph idx="1"/>
          </p:nvPr>
        </p:nvSpPr>
        <p:spPr/>
        <p:txBody>
          <a:bodyPr>
            <a:noAutofit/>
          </a:bodyPr>
          <a:lstStyle/>
          <a:p>
            <a:pPr>
              <a:lnSpc>
                <a:spcPts val="2400"/>
              </a:lnSpc>
            </a:pPr>
            <a:r>
              <a:rPr lang="en-ZA" b="1" i="1" dirty="0" smtClean="0"/>
              <a:t>500 shekels of “cassia”. </a:t>
            </a:r>
          </a:p>
          <a:p>
            <a:pPr marL="174625" indent="-174625">
              <a:lnSpc>
                <a:spcPts val="2400"/>
              </a:lnSpc>
              <a:buFont typeface="Arial" pitchFamily="34" charset="0"/>
              <a:buChar char="•"/>
            </a:pPr>
            <a:r>
              <a:rPr lang="en-ZA" dirty="0" smtClean="0"/>
              <a:t>The Hebrew word here is “</a:t>
            </a:r>
            <a:r>
              <a:rPr lang="en-ZA" i="1" dirty="0" err="1" smtClean="0"/>
              <a:t>qiddah</a:t>
            </a:r>
            <a:r>
              <a:rPr lang="en-ZA" dirty="0" smtClean="0"/>
              <a:t>” (</a:t>
            </a:r>
            <a:r>
              <a:rPr lang="en-ZA" dirty="0" err="1" smtClean="0"/>
              <a:t>kuf</a:t>
            </a:r>
            <a:r>
              <a:rPr lang="en-ZA" dirty="0" smtClean="0"/>
              <a:t>-</a:t>
            </a:r>
            <a:r>
              <a:rPr lang="en-ZA" dirty="0" err="1" smtClean="0"/>
              <a:t>dalet</a:t>
            </a:r>
            <a:r>
              <a:rPr lang="en-ZA" dirty="0" smtClean="0"/>
              <a:t>-hey), Strong’s #6916, meaning also to “</a:t>
            </a:r>
            <a:r>
              <a:rPr lang="en-ZA" i="1" dirty="0" smtClean="0"/>
              <a:t>bow down</a:t>
            </a:r>
            <a:r>
              <a:rPr lang="en-ZA" dirty="0" smtClean="0"/>
              <a:t>”. It is a sweet smelling spice made from the bark of a Chinese evergreen tree and is compared to camphor. </a:t>
            </a:r>
          </a:p>
          <a:p>
            <a:pPr marL="174625" indent="-174625">
              <a:lnSpc>
                <a:spcPts val="2400"/>
              </a:lnSpc>
              <a:buFont typeface="Arial" pitchFamily="34" charset="0"/>
              <a:buChar char="•"/>
            </a:pPr>
            <a:r>
              <a:rPr lang="en-ZA" dirty="0" smtClean="0"/>
              <a:t>500 (shekels), which equals His “</a:t>
            </a:r>
            <a:r>
              <a:rPr lang="en-ZA" i="1" dirty="0" smtClean="0"/>
              <a:t>possession”, “His inheritance” and “you have fulfilled”. </a:t>
            </a:r>
            <a:r>
              <a:rPr lang="en-ZA" dirty="0" smtClean="0"/>
              <a:t>And, the numeric value of “</a:t>
            </a:r>
            <a:r>
              <a:rPr lang="en-ZA" i="1" dirty="0" err="1" smtClean="0"/>
              <a:t>qiddah</a:t>
            </a:r>
            <a:r>
              <a:rPr lang="en-ZA" i="1" dirty="0" smtClean="0"/>
              <a:t>” </a:t>
            </a:r>
            <a:r>
              <a:rPr lang="en-ZA" dirty="0" smtClean="0"/>
              <a:t>is 109, which equals “</a:t>
            </a:r>
            <a:r>
              <a:rPr lang="en-ZA" i="1" dirty="0" err="1" smtClean="0"/>
              <a:t>l‟ehdah</a:t>
            </a:r>
            <a:r>
              <a:rPr lang="en-ZA" i="1" dirty="0" smtClean="0"/>
              <a:t>” or “for a witness”, “</a:t>
            </a:r>
            <a:r>
              <a:rPr lang="en-ZA" i="1" dirty="0" err="1" smtClean="0"/>
              <a:t>l‟yadah</a:t>
            </a:r>
            <a:r>
              <a:rPr lang="en-ZA" i="1" dirty="0" smtClean="0"/>
              <a:t>” or “to know”, “</a:t>
            </a:r>
            <a:r>
              <a:rPr lang="en-ZA" i="1" dirty="0" err="1" smtClean="0"/>
              <a:t>v‟henachem</a:t>
            </a:r>
            <a:r>
              <a:rPr lang="en-ZA" i="1" dirty="0" smtClean="0"/>
              <a:t>” or “and repent”, “</a:t>
            </a:r>
            <a:r>
              <a:rPr lang="en-ZA" i="1" dirty="0" err="1" smtClean="0"/>
              <a:t>l‟edah</a:t>
            </a:r>
            <a:r>
              <a:rPr lang="en-ZA" i="1" dirty="0" smtClean="0"/>
              <a:t>” or “the congregation”, “</a:t>
            </a:r>
            <a:r>
              <a:rPr lang="en-ZA" i="1" dirty="0" err="1" smtClean="0"/>
              <a:t>eez</a:t>
            </a:r>
            <a:r>
              <a:rPr lang="en-ZA" i="1" dirty="0" smtClean="0"/>
              <a:t> </a:t>
            </a:r>
            <a:r>
              <a:rPr lang="en-ZA" i="1" dirty="0" err="1" smtClean="0"/>
              <a:t>b‟lenee</a:t>
            </a:r>
            <a:r>
              <a:rPr lang="en-ZA" i="1" dirty="0" smtClean="0"/>
              <a:t>” or “will dwell with me” and “</a:t>
            </a:r>
            <a:r>
              <a:rPr lang="en-ZA" i="1" dirty="0" err="1" smtClean="0"/>
              <a:t>han</a:t>
            </a:r>
            <a:r>
              <a:rPr lang="en-ZA" i="1" dirty="0" smtClean="0"/>
              <a:t> </a:t>
            </a:r>
            <a:r>
              <a:rPr lang="en-ZA" i="1" dirty="0" err="1" smtClean="0"/>
              <a:t>cheelah</a:t>
            </a:r>
            <a:r>
              <a:rPr lang="en-ZA" i="1" dirty="0" smtClean="0"/>
              <a:t>” or “he makes to inherit”. </a:t>
            </a:r>
          </a:p>
          <a:p>
            <a:pPr marL="174625" indent="-174625">
              <a:lnSpc>
                <a:spcPts val="2400"/>
              </a:lnSpc>
            </a:pPr>
            <a:endParaRPr lang="en-ZA" i="1" dirty="0" smtClean="0"/>
          </a:p>
          <a:p>
            <a:pPr>
              <a:lnSpc>
                <a:spcPts val="2400"/>
              </a:lnSpc>
            </a:pPr>
            <a:r>
              <a:rPr lang="en-ZA" dirty="0" smtClean="0"/>
              <a:t>In the “ </a:t>
            </a:r>
            <a:r>
              <a:rPr lang="en-ZA" i="1" dirty="0" smtClean="0"/>
              <a:t>500 shekels of cassia” </a:t>
            </a:r>
            <a:r>
              <a:rPr lang="en-ZA" dirty="0" smtClean="0"/>
              <a:t>we see that “</a:t>
            </a:r>
            <a:r>
              <a:rPr lang="en-ZA" i="1" dirty="0" smtClean="0">
                <a:solidFill>
                  <a:srgbClr val="C00000"/>
                </a:solidFill>
              </a:rPr>
              <a:t>He makes His inheritance, the congregation, live with Him for a witness, for repentance and to know. And He makes them to inherit”. </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HIN OF OLIVE OIL</a:t>
            </a:r>
            <a:endParaRPr lang="en-ZA" dirty="0"/>
          </a:p>
        </p:txBody>
      </p:sp>
      <p:sp>
        <p:nvSpPr>
          <p:cNvPr id="3" name="Content Placeholder 2"/>
          <p:cNvSpPr>
            <a:spLocks noGrp="1"/>
          </p:cNvSpPr>
          <p:nvPr>
            <p:ph idx="1"/>
          </p:nvPr>
        </p:nvSpPr>
        <p:spPr/>
        <p:txBody>
          <a:bodyPr>
            <a:noAutofit/>
          </a:bodyPr>
          <a:lstStyle/>
          <a:p>
            <a:pPr>
              <a:lnSpc>
                <a:spcPts val="2400"/>
              </a:lnSpc>
            </a:pPr>
            <a:r>
              <a:rPr lang="en-ZA" b="1" i="1" dirty="0" smtClean="0"/>
              <a:t>Add to these a “</a:t>
            </a:r>
            <a:r>
              <a:rPr lang="en-ZA" b="1" i="1" dirty="0" err="1" smtClean="0"/>
              <a:t>hin</a:t>
            </a:r>
            <a:r>
              <a:rPr lang="en-ZA" b="1" i="1" dirty="0" smtClean="0"/>
              <a:t> of olive oil”. </a:t>
            </a:r>
          </a:p>
          <a:p>
            <a:pPr marL="174625" indent="-174625">
              <a:lnSpc>
                <a:spcPts val="2400"/>
              </a:lnSpc>
              <a:buFont typeface="Arial" pitchFamily="34" charset="0"/>
              <a:buChar char="•"/>
            </a:pPr>
            <a:r>
              <a:rPr lang="en-ZA" dirty="0" smtClean="0"/>
              <a:t>A “</a:t>
            </a:r>
            <a:r>
              <a:rPr lang="en-ZA" i="1" dirty="0" err="1" smtClean="0"/>
              <a:t>hin</a:t>
            </a:r>
            <a:r>
              <a:rPr lang="en-ZA" dirty="0" smtClean="0"/>
              <a:t>” is a measure of about 5 quarts. It is spelled hey-</a:t>
            </a:r>
            <a:r>
              <a:rPr lang="en-ZA" dirty="0" err="1" smtClean="0"/>
              <a:t>yud</a:t>
            </a:r>
            <a:r>
              <a:rPr lang="en-ZA" dirty="0" smtClean="0"/>
              <a:t>-nun and has the numeric value of 65 which also equals “</a:t>
            </a:r>
            <a:r>
              <a:rPr lang="en-ZA" i="1" dirty="0" smtClean="0"/>
              <a:t>ha </a:t>
            </a:r>
            <a:r>
              <a:rPr lang="en-ZA" i="1" dirty="0" err="1" smtClean="0"/>
              <a:t>kela‟ee</a:t>
            </a:r>
            <a:r>
              <a:rPr lang="en-ZA" i="1" dirty="0" smtClean="0"/>
              <a:t>” or “vessels”, “</a:t>
            </a:r>
            <a:r>
              <a:rPr lang="en-ZA" i="1" dirty="0" err="1" smtClean="0"/>
              <a:t>Adonai</a:t>
            </a:r>
            <a:r>
              <a:rPr lang="en-ZA" i="1" dirty="0" smtClean="0"/>
              <a:t>”, </a:t>
            </a:r>
            <a:r>
              <a:rPr lang="en-ZA" dirty="0" smtClean="0"/>
              <a:t>“</a:t>
            </a:r>
            <a:r>
              <a:rPr lang="en-ZA" i="1" dirty="0" smtClean="0"/>
              <a:t>ad nee</a:t>
            </a:r>
            <a:r>
              <a:rPr lang="en-ZA" dirty="0" smtClean="0"/>
              <a:t>” or the “</a:t>
            </a:r>
            <a:r>
              <a:rPr lang="en-ZA" i="1" dirty="0" smtClean="0"/>
              <a:t>sockets”</a:t>
            </a:r>
            <a:r>
              <a:rPr lang="en-ZA" dirty="0" smtClean="0"/>
              <a:t> of the </a:t>
            </a:r>
            <a:r>
              <a:rPr lang="en-ZA" dirty="0" err="1" smtClean="0"/>
              <a:t>Mishkan</a:t>
            </a:r>
            <a:r>
              <a:rPr lang="en-ZA" dirty="0" smtClean="0"/>
              <a:t> and “</a:t>
            </a:r>
            <a:r>
              <a:rPr lang="en-ZA" i="1" dirty="0" err="1" smtClean="0"/>
              <a:t>m‟adacha</a:t>
            </a:r>
            <a:r>
              <a:rPr lang="en-ZA" i="1" dirty="0" smtClean="0"/>
              <a:t>” or “your possessions”. </a:t>
            </a:r>
          </a:p>
          <a:p>
            <a:pPr marL="174625" indent="-174625">
              <a:lnSpc>
                <a:spcPts val="2400"/>
              </a:lnSpc>
              <a:buFont typeface="Arial" pitchFamily="34" charset="0"/>
              <a:buChar char="•"/>
            </a:pPr>
            <a:r>
              <a:rPr lang="en-ZA" dirty="0" smtClean="0"/>
              <a:t>“</a:t>
            </a:r>
            <a:r>
              <a:rPr lang="en-ZA" i="1" dirty="0" smtClean="0"/>
              <a:t>oil of the olive” or “</a:t>
            </a:r>
            <a:r>
              <a:rPr lang="en-ZA" i="1" dirty="0" err="1" smtClean="0"/>
              <a:t>shemen</a:t>
            </a:r>
            <a:r>
              <a:rPr lang="en-ZA" i="1" dirty="0" smtClean="0"/>
              <a:t> </a:t>
            </a:r>
            <a:r>
              <a:rPr lang="en-ZA" i="1" dirty="0" err="1" smtClean="0"/>
              <a:t>zayith</a:t>
            </a:r>
            <a:r>
              <a:rPr lang="en-ZA" dirty="0" smtClean="0"/>
              <a:t>” (shin-</a:t>
            </a:r>
            <a:r>
              <a:rPr lang="en-ZA" dirty="0" err="1" smtClean="0"/>
              <a:t>mem</a:t>
            </a:r>
            <a:r>
              <a:rPr lang="en-ZA" dirty="0" smtClean="0"/>
              <a:t>-nun and </a:t>
            </a:r>
            <a:r>
              <a:rPr lang="en-ZA" dirty="0" err="1" smtClean="0"/>
              <a:t>zayin-yud-chet</a:t>
            </a:r>
            <a:r>
              <a:rPr lang="en-ZA" dirty="0" smtClean="0"/>
              <a:t>) which has a numeric value of 415 which, also equals “</a:t>
            </a:r>
            <a:r>
              <a:rPr lang="en-ZA" i="1" dirty="0" err="1" smtClean="0"/>
              <a:t>d‟atah</a:t>
            </a:r>
            <a:r>
              <a:rPr lang="en-ZA" i="1" dirty="0" smtClean="0"/>
              <a:t>” or “her issue / sickness</a:t>
            </a:r>
            <a:r>
              <a:rPr lang="en-ZA" dirty="0" smtClean="0"/>
              <a:t>” (as in the woman with the issue of blood that was healed by touching </a:t>
            </a:r>
            <a:r>
              <a:rPr lang="en-ZA" dirty="0" err="1" smtClean="0"/>
              <a:t>Yahshua’s</a:t>
            </a:r>
            <a:r>
              <a:rPr lang="en-ZA" dirty="0" smtClean="0"/>
              <a:t> </a:t>
            </a:r>
            <a:r>
              <a:rPr lang="en-ZA" dirty="0" err="1" smtClean="0"/>
              <a:t>tzit-tzit</a:t>
            </a:r>
            <a:r>
              <a:rPr lang="en-ZA" dirty="0" smtClean="0"/>
              <a:t>), “</a:t>
            </a:r>
            <a:r>
              <a:rPr lang="en-ZA" i="1" dirty="0" err="1" smtClean="0"/>
              <a:t>haMishkan</a:t>
            </a:r>
            <a:r>
              <a:rPr lang="en-ZA" i="1" dirty="0" smtClean="0"/>
              <a:t> / the Tabernacle” and “</a:t>
            </a:r>
            <a:r>
              <a:rPr lang="en-ZA" i="1" dirty="0" err="1" smtClean="0"/>
              <a:t>haKodesh</a:t>
            </a:r>
            <a:r>
              <a:rPr lang="en-ZA" i="1" dirty="0" smtClean="0"/>
              <a:t> / the set-apart”. </a:t>
            </a:r>
          </a:p>
          <a:p>
            <a:pPr marL="174625" indent="-174625">
              <a:lnSpc>
                <a:spcPts val="2400"/>
              </a:lnSpc>
            </a:pPr>
            <a:endParaRPr lang="en-ZA" i="1" dirty="0" smtClean="0"/>
          </a:p>
          <a:p>
            <a:pPr>
              <a:lnSpc>
                <a:spcPts val="2400"/>
              </a:lnSpc>
            </a:pPr>
            <a:r>
              <a:rPr lang="he-IL" b="1" i="1" dirty="0" smtClean="0"/>
              <a:t>יהוה</a:t>
            </a:r>
            <a:r>
              <a:rPr lang="en-ZA" b="1" i="1" dirty="0" smtClean="0"/>
              <a:t> ordered it specially blended; “the work of a perfumer”. </a:t>
            </a:r>
          </a:p>
          <a:p>
            <a:pPr marL="174625" indent="-174625">
              <a:lnSpc>
                <a:spcPts val="2400"/>
              </a:lnSpc>
              <a:buFont typeface="Arial" pitchFamily="34" charset="0"/>
              <a:buChar char="•"/>
            </a:pPr>
            <a:r>
              <a:rPr lang="en-ZA" dirty="0" smtClean="0"/>
              <a:t>The Hebrew word here is </a:t>
            </a:r>
            <a:r>
              <a:rPr lang="en-ZA" i="1" dirty="0" smtClean="0"/>
              <a:t>“</a:t>
            </a:r>
            <a:r>
              <a:rPr lang="en-ZA" i="1" dirty="0" err="1" smtClean="0"/>
              <a:t>raqach</a:t>
            </a:r>
            <a:r>
              <a:rPr lang="en-ZA" i="1" dirty="0" smtClean="0"/>
              <a:t>”</a:t>
            </a:r>
            <a:r>
              <a:rPr lang="en-ZA" dirty="0" smtClean="0"/>
              <a:t> (</a:t>
            </a:r>
            <a:r>
              <a:rPr lang="en-ZA" dirty="0" err="1" smtClean="0"/>
              <a:t>reish-kuf-chet</a:t>
            </a:r>
            <a:r>
              <a:rPr lang="en-ZA" dirty="0" smtClean="0"/>
              <a:t>) and means </a:t>
            </a:r>
            <a:r>
              <a:rPr lang="en-ZA" i="1" dirty="0" smtClean="0"/>
              <a:t>“to compound” or “compounder / mixer”. </a:t>
            </a:r>
            <a:r>
              <a:rPr lang="en-ZA" dirty="0" smtClean="0"/>
              <a:t>The numeric value of “</a:t>
            </a:r>
            <a:r>
              <a:rPr lang="en-ZA" i="1" dirty="0" err="1" smtClean="0"/>
              <a:t>raqach</a:t>
            </a:r>
            <a:r>
              <a:rPr lang="en-ZA" i="1" dirty="0" smtClean="0"/>
              <a:t>”</a:t>
            </a:r>
            <a:r>
              <a:rPr lang="en-ZA" dirty="0" smtClean="0"/>
              <a:t> is 308 which also corresponds to “</a:t>
            </a:r>
            <a:r>
              <a:rPr lang="en-ZA" i="1" dirty="0" smtClean="0"/>
              <a:t>search out”, “come near”, “he shall wash” and “</a:t>
            </a:r>
            <a:r>
              <a:rPr lang="en-ZA" i="1" dirty="0" err="1" smtClean="0"/>
              <a:t>shuv</a:t>
            </a:r>
            <a:r>
              <a:rPr lang="en-ZA" i="1" dirty="0" smtClean="0"/>
              <a:t> / return”.</a:t>
            </a:r>
            <a:r>
              <a:rPr lang="en-ZA" dirty="0" smtClean="0"/>
              <a: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POINTS TO NOTICE</a:t>
            </a:r>
            <a:endParaRPr lang="en-ZA" dirty="0"/>
          </a:p>
        </p:txBody>
      </p:sp>
      <p:sp>
        <p:nvSpPr>
          <p:cNvPr id="3" name="Content Placeholder 2"/>
          <p:cNvSpPr>
            <a:spLocks noGrp="1"/>
          </p:cNvSpPr>
          <p:nvPr>
            <p:ph idx="1"/>
          </p:nvPr>
        </p:nvSpPr>
        <p:spPr/>
        <p:txBody>
          <a:bodyPr>
            <a:normAutofit/>
          </a:bodyPr>
          <a:lstStyle/>
          <a:p>
            <a:r>
              <a:rPr lang="en-ZA" dirty="0" smtClean="0"/>
              <a:t>These ingredients are included in the context of; “</a:t>
            </a:r>
            <a:r>
              <a:rPr lang="en-ZA" i="1" dirty="0" smtClean="0"/>
              <a:t>smells sweet / tastes bitter”, “His possession”, “His inheritance”, “rebellious”, “wandering from </a:t>
            </a:r>
            <a:r>
              <a:rPr lang="en-ZA" i="1" dirty="0" err="1" smtClean="0"/>
              <a:t>Horeb</a:t>
            </a:r>
            <a:r>
              <a:rPr lang="en-ZA" i="1" dirty="0" smtClean="0"/>
              <a:t>”</a:t>
            </a:r>
            <a:r>
              <a:rPr lang="en-ZA" dirty="0" smtClean="0"/>
              <a:t>, “</a:t>
            </a:r>
            <a:r>
              <a:rPr lang="en-ZA" i="1" dirty="0" smtClean="0">
                <a:solidFill>
                  <a:srgbClr val="C00000"/>
                </a:solidFill>
              </a:rPr>
              <a:t>He appears to us and speaks to us in the wilderness”,</a:t>
            </a:r>
            <a:r>
              <a:rPr lang="en-ZA" dirty="0" smtClean="0"/>
              <a:t> </a:t>
            </a:r>
            <a:r>
              <a:rPr lang="en-ZA" i="1" dirty="0" smtClean="0">
                <a:solidFill>
                  <a:schemeClr val="accent3">
                    <a:lumMod val="75000"/>
                  </a:schemeClr>
                </a:solidFill>
              </a:rPr>
              <a:t>“He bought us and will gather us, make us priests and take us up” </a:t>
            </a:r>
            <a:r>
              <a:rPr lang="en-ZA" dirty="0" smtClean="0"/>
              <a:t>and “</a:t>
            </a:r>
            <a:r>
              <a:rPr lang="en-ZA" i="1" dirty="0" smtClean="0">
                <a:solidFill>
                  <a:srgbClr val="C00000"/>
                </a:solidFill>
              </a:rPr>
              <a:t>He has fulfilled His plan, for a witness and makes the congregation to inherit” </a:t>
            </a:r>
            <a:r>
              <a:rPr lang="en-ZA" dirty="0" smtClean="0"/>
              <a:t>the Kingdom of heaven (</a:t>
            </a:r>
            <a:r>
              <a:rPr lang="en-ZA" dirty="0" err="1" smtClean="0"/>
              <a:t>Yisra‟el</a:t>
            </a:r>
            <a:r>
              <a:rPr lang="en-ZA" dirty="0" smtClean="0"/>
              <a:t>) on earth. </a:t>
            </a:r>
          </a:p>
          <a:p>
            <a:r>
              <a:rPr lang="en-ZA" dirty="0" smtClean="0"/>
              <a:t>This anointing oil, that was not to be copied and is for no man; that oil is </a:t>
            </a:r>
            <a:r>
              <a:rPr lang="he-IL" dirty="0" smtClean="0"/>
              <a:t>יהוה</a:t>
            </a:r>
            <a:r>
              <a:rPr lang="en-ZA" dirty="0" smtClean="0"/>
              <a:t>’s alone. It’s for the anointing of His set-apart sanctuary and all the utensils of the Tent of Meeting (His Dwelling Place), where He will meet with us. And, it’s for the anointing of His Priests. That oil is His Spirit in our lives. It represents everything you’ve done, everything you’ll ever do and everything He’ll do with you and for you. </a:t>
            </a:r>
            <a:r>
              <a:rPr lang="he-IL" dirty="0" smtClean="0"/>
              <a:t>יהוה</a:t>
            </a:r>
            <a:r>
              <a:rPr lang="en-ZA" dirty="0" smtClean="0"/>
              <a:t> wants to anoint His House with you. That’s how much He loves you.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INCENSE</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“Take sweet spices, fragrant gum and cinnamon and </a:t>
            </a:r>
            <a:r>
              <a:rPr lang="en-ZA" i="1" dirty="0" err="1" smtClean="0">
                <a:solidFill>
                  <a:srgbClr val="004821"/>
                </a:solidFill>
              </a:rPr>
              <a:t>galbanam</a:t>
            </a:r>
            <a:r>
              <a:rPr lang="en-ZA" i="1" dirty="0" smtClean="0">
                <a:solidFill>
                  <a:srgbClr val="004821"/>
                </a:solidFill>
              </a:rPr>
              <a:t>, and clear frankincense with these sweet spices, all in equal amounts. “Then you shall make of these an incense, a compound, work of a perfumer, salted, clean, set-apart. “And you shall beat some of it very fine, and put some of it before the Witness in the Tent of Meeting where I meet with you, it is most set-apart to you. “And the incense which you make, do not make any for yourselves, according to its composition, it is set-apart to you for </a:t>
            </a:r>
            <a:r>
              <a:rPr lang="he-IL" i="1" dirty="0" smtClean="0">
                <a:solidFill>
                  <a:srgbClr val="004821"/>
                </a:solidFill>
              </a:rPr>
              <a:t>יהוה</a:t>
            </a:r>
            <a:r>
              <a:rPr lang="en-ZA" i="1" dirty="0" smtClean="0">
                <a:solidFill>
                  <a:srgbClr val="004821"/>
                </a:solidFill>
              </a:rPr>
              <a:t>. “Whoever makes any like it, to smell it, he shall be cut off from his people.” </a:t>
            </a:r>
            <a:r>
              <a:rPr lang="en-US" b="1" i="1" dirty="0" smtClean="0">
                <a:solidFill>
                  <a:srgbClr val="004821"/>
                </a:solidFill>
              </a:rPr>
              <a:t>(Exodus 30:34-38)</a:t>
            </a:r>
          </a:p>
          <a:p>
            <a:endParaRPr lang="en-US" dirty="0" smtClean="0"/>
          </a:p>
          <a:p>
            <a:r>
              <a:rPr lang="en-ZA" dirty="0" smtClean="0"/>
              <a:t>This time Torah describes the incense to place before the Witness (</a:t>
            </a:r>
            <a:r>
              <a:rPr lang="en-ZA" i="1" dirty="0" smtClean="0"/>
              <a:t>the Ark and the Torah) </a:t>
            </a:r>
            <a:r>
              <a:rPr lang="en-ZA" dirty="0" smtClean="0"/>
              <a:t>where He met with Moshe and </a:t>
            </a:r>
            <a:r>
              <a:rPr lang="en-ZA" dirty="0" err="1" smtClean="0"/>
              <a:t>Yehoshua</a:t>
            </a:r>
            <a:r>
              <a:rPr lang="en-ZA" dirty="0" smtClean="0"/>
              <a:t>, and will meet with the High Priest. </a:t>
            </a:r>
            <a:endParaRPr lang="en-ZA" b="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SWEET SPICES</a:t>
            </a:r>
            <a:endParaRPr lang="en-ZA" dirty="0"/>
          </a:p>
        </p:txBody>
      </p:sp>
      <p:sp>
        <p:nvSpPr>
          <p:cNvPr id="3" name="Content Placeholder 2"/>
          <p:cNvSpPr>
            <a:spLocks noGrp="1"/>
          </p:cNvSpPr>
          <p:nvPr>
            <p:ph idx="1"/>
          </p:nvPr>
        </p:nvSpPr>
        <p:spPr/>
        <p:txBody>
          <a:bodyPr>
            <a:noAutofit/>
          </a:bodyPr>
          <a:lstStyle/>
          <a:p>
            <a:pPr>
              <a:lnSpc>
                <a:spcPts val="2400"/>
              </a:lnSpc>
            </a:pPr>
            <a:r>
              <a:rPr lang="en-ZA" i="1" dirty="0" smtClean="0">
                <a:solidFill>
                  <a:srgbClr val="004821"/>
                </a:solidFill>
              </a:rPr>
              <a:t>“Aromatic plant substances” </a:t>
            </a:r>
            <a:r>
              <a:rPr lang="en-ZA" i="1" dirty="0" smtClean="0">
                <a:solidFill>
                  <a:schemeClr val="accent3">
                    <a:lumMod val="50000"/>
                  </a:schemeClr>
                </a:solidFill>
              </a:rPr>
              <a:t>or</a:t>
            </a:r>
            <a:r>
              <a:rPr lang="en-ZA" i="1" dirty="0" smtClean="0">
                <a:solidFill>
                  <a:srgbClr val="004821"/>
                </a:solidFill>
              </a:rPr>
              <a:t> </a:t>
            </a:r>
            <a:r>
              <a:rPr lang="en-ZA" i="1" dirty="0" smtClean="0"/>
              <a:t>“Sweet spices”</a:t>
            </a:r>
            <a:r>
              <a:rPr lang="en-ZA" dirty="0" smtClean="0"/>
              <a:t>, “</a:t>
            </a:r>
            <a:r>
              <a:rPr lang="en-ZA" i="1" dirty="0" err="1" smtClean="0"/>
              <a:t>nataph</a:t>
            </a:r>
            <a:r>
              <a:rPr lang="en-ZA" i="1" dirty="0" smtClean="0"/>
              <a:t>” (</a:t>
            </a:r>
            <a:r>
              <a:rPr lang="en-ZA" dirty="0" smtClean="0"/>
              <a:t>fragrant gum), and means “</a:t>
            </a:r>
            <a:r>
              <a:rPr lang="en-ZA" i="1" dirty="0" smtClean="0"/>
              <a:t>drops of sap</a:t>
            </a:r>
            <a:r>
              <a:rPr lang="en-ZA" dirty="0" smtClean="0"/>
              <a:t>”, “</a:t>
            </a:r>
            <a:r>
              <a:rPr lang="en-ZA" i="1" dirty="0" smtClean="0"/>
              <a:t>gum” or “resin</a:t>
            </a:r>
            <a:r>
              <a:rPr lang="en-ZA" dirty="0" smtClean="0"/>
              <a:t>”. </a:t>
            </a:r>
          </a:p>
          <a:p>
            <a:pPr marL="174625" indent="-174625">
              <a:lnSpc>
                <a:spcPts val="2400"/>
              </a:lnSpc>
              <a:buFont typeface="Arial" pitchFamily="34" charset="0"/>
              <a:buChar char="•"/>
            </a:pPr>
            <a:r>
              <a:rPr lang="en-ZA" dirty="0" smtClean="0"/>
              <a:t>The numeric value of “</a:t>
            </a:r>
            <a:r>
              <a:rPr lang="en-ZA" dirty="0" err="1" smtClean="0"/>
              <a:t>nataph</a:t>
            </a:r>
            <a:r>
              <a:rPr lang="en-ZA" dirty="0" smtClean="0"/>
              <a:t>” is 139 which also equals “</a:t>
            </a:r>
            <a:r>
              <a:rPr lang="en-ZA" i="1" dirty="0" err="1" smtClean="0"/>
              <a:t>achaleq</a:t>
            </a:r>
            <a:r>
              <a:rPr lang="en-ZA" i="1" dirty="0" smtClean="0"/>
              <a:t>” or “I will divide”, “ha </a:t>
            </a:r>
            <a:r>
              <a:rPr lang="en-ZA" i="1" dirty="0" err="1" smtClean="0"/>
              <a:t>paduy‟im</a:t>
            </a:r>
            <a:r>
              <a:rPr lang="en-ZA" i="1" dirty="0" smtClean="0"/>
              <a:t>” or “the redeemed” and “</a:t>
            </a:r>
            <a:r>
              <a:rPr lang="en-ZA" i="1" dirty="0" err="1" smtClean="0"/>
              <a:t>Yahzeel</a:t>
            </a:r>
            <a:r>
              <a:rPr lang="en-ZA" i="1" dirty="0" smtClean="0"/>
              <a:t>” or “Yah distributes”. </a:t>
            </a:r>
          </a:p>
          <a:p>
            <a:pPr>
              <a:lnSpc>
                <a:spcPts val="2400"/>
              </a:lnSpc>
            </a:pPr>
            <a:r>
              <a:rPr lang="en-ZA" b="1" i="1" dirty="0" smtClean="0"/>
              <a:t>Spices: </a:t>
            </a:r>
          </a:p>
          <a:p>
            <a:pPr marL="457200" indent="-457200">
              <a:lnSpc>
                <a:spcPts val="2400"/>
              </a:lnSpc>
              <a:buFont typeface="+mj-lt"/>
              <a:buAutoNum type="arabicPeriod"/>
            </a:pPr>
            <a:r>
              <a:rPr lang="en-ZA" dirty="0" smtClean="0">
                <a:solidFill>
                  <a:schemeClr val="accent3">
                    <a:lumMod val="50000"/>
                  </a:schemeClr>
                </a:solidFill>
              </a:rPr>
              <a:t>Sweet </a:t>
            </a:r>
            <a:r>
              <a:rPr lang="en-ZA" dirty="0" err="1" smtClean="0">
                <a:solidFill>
                  <a:schemeClr val="accent3">
                    <a:lumMod val="50000"/>
                  </a:schemeClr>
                </a:solidFill>
              </a:rPr>
              <a:t>onycha</a:t>
            </a:r>
            <a:r>
              <a:rPr lang="en-ZA" dirty="0" smtClean="0">
                <a:solidFill>
                  <a:schemeClr val="accent3">
                    <a:lumMod val="50000"/>
                  </a:schemeClr>
                </a:solidFill>
              </a:rPr>
              <a:t> root - </a:t>
            </a:r>
            <a:r>
              <a:rPr lang="en-ZA" dirty="0" smtClean="0"/>
              <a:t>The ISR Scriptures say </a:t>
            </a:r>
            <a:r>
              <a:rPr lang="en-ZA" i="1" dirty="0" smtClean="0"/>
              <a:t>“cinnamon</a:t>
            </a:r>
            <a:r>
              <a:rPr lang="en-ZA" dirty="0" smtClean="0"/>
              <a:t>” was used. That is really a mistranslation. The word in Hebrew is </a:t>
            </a:r>
            <a:r>
              <a:rPr lang="en-ZA" i="1" dirty="0" smtClean="0"/>
              <a:t>“</a:t>
            </a:r>
            <a:r>
              <a:rPr lang="en-ZA" i="1" dirty="0" err="1" smtClean="0"/>
              <a:t>sheqeleth</a:t>
            </a:r>
            <a:r>
              <a:rPr lang="en-ZA" dirty="0" smtClean="0"/>
              <a:t>” (shin-</a:t>
            </a:r>
            <a:r>
              <a:rPr lang="en-ZA" dirty="0" err="1" smtClean="0"/>
              <a:t>chet</a:t>
            </a:r>
            <a:r>
              <a:rPr lang="en-ZA" dirty="0" smtClean="0"/>
              <a:t>-lamed-</a:t>
            </a:r>
            <a:r>
              <a:rPr lang="en-ZA" dirty="0" err="1" smtClean="0"/>
              <a:t>tav</a:t>
            </a:r>
            <a:r>
              <a:rPr lang="en-ZA" dirty="0" smtClean="0"/>
              <a:t>) and is elsewhere translated as </a:t>
            </a:r>
            <a:r>
              <a:rPr lang="en-ZA" i="1" dirty="0" smtClean="0"/>
              <a:t>“</a:t>
            </a:r>
            <a:r>
              <a:rPr lang="en-ZA" i="1" dirty="0" err="1" smtClean="0"/>
              <a:t>onycha</a:t>
            </a:r>
            <a:r>
              <a:rPr lang="en-ZA" i="1" dirty="0" smtClean="0"/>
              <a:t>”. </a:t>
            </a:r>
            <a:r>
              <a:rPr lang="en-ZA" dirty="0" smtClean="0"/>
              <a:t>What it is, is the ground-up shell of a certain mussel found only in lakes in India; that when burnt, smells like sweet musk. </a:t>
            </a:r>
          </a:p>
          <a:p>
            <a:pPr marL="711200" lvl="2" indent="-261938">
              <a:lnSpc>
                <a:spcPts val="2400"/>
              </a:lnSpc>
              <a:buFont typeface="Arial" pitchFamily="34" charset="0"/>
              <a:buChar char="•"/>
            </a:pPr>
            <a:r>
              <a:rPr lang="en-ZA" dirty="0" smtClean="0"/>
              <a:t>The numeric value of “</a:t>
            </a:r>
            <a:r>
              <a:rPr lang="en-ZA" i="1" dirty="0" err="1" smtClean="0"/>
              <a:t>sheqeleth</a:t>
            </a:r>
            <a:r>
              <a:rPr lang="en-ZA" i="1" dirty="0" smtClean="0"/>
              <a:t>”</a:t>
            </a:r>
            <a:r>
              <a:rPr lang="en-ZA" dirty="0" smtClean="0"/>
              <a:t> is 738, which also equals “</a:t>
            </a:r>
            <a:r>
              <a:rPr lang="en-ZA" i="1" dirty="0" err="1" smtClean="0"/>
              <a:t>teshelach</a:t>
            </a:r>
            <a:r>
              <a:rPr lang="en-ZA" i="1" dirty="0" smtClean="0"/>
              <a:t>” </a:t>
            </a:r>
            <a:r>
              <a:rPr lang="en-ZA" dirty="0" smtClean="0"/>
              <a:t>which means </a:t>
            </a:r>
            <a:r>
              <a:rPr lang="en-ZA" i="1" dirty="0" smtClean="0"/>
              <a:t>“will send”, “to send forth” and “shall let go”. </a:t>
            </a: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SWEET SPICES</a:t>
            </a:r>
            <a:endParaRPr lang="en-ZA" dirty="0"/>
          </a:p>
        </p:txBody>
      </p:sp>
      <p:sp>
        <p:nvSpPr>
          <p:cNvPr id="3" name="Content Placeholder 2"/>
          <p:cNvSpPr>
            <a:spLocks noGrp="1"/>
          </p:cNvSpPr>
          <p:nvPr>
            <p:ph idx="1"/>
          </p:nvPr>
        </p:nvSpPr>
        <p:spPr>
          <a:xfrm>
            <a:off x="467544" y="1600200"/>
            <a:ext cx="8229600" cy="5257800"/>
          </a:xfrm>
        </p:spPr>
        <p:txBody>
          <a:bodyPr>
            <a:normAutofit fontScale="92500" lnSpcReduction="20000"/>
          </a:bodyPr>
          <a:lstStyle/>
          <a:p>
            <a:pPr marL="457200" indent="-457200"/>
            <a:r>
              <a:rPr lang="en-ZA" i="1" dirty="0" smtClean="0"/>
              <a:t>2.	</a:t>
            </a:r>
            <a:r>
              <a:rPr lang="en-ZA" sz="2600" i="1" dirty="0" smtClean="0"/>
              <a:t>“galbanum”, </a:t>
            </a:r>
            <a:r>
              <a:rPr lang="en-ZA" sz="2600" dirty="0" smtClean="0"/>
              <a:t>which is the Hebrew word “</a:t>
            </a:r>
            <a:r>
              <a:rPr lang="en-ZA" sz="2600" i="1" dirty="0" err="1" smtClean="0"/>
              <a:t>chelbenah</a:t>
            </a:r>
            <a:r>
              <a:rPr lang="en-ZA" sz="2600" i="1" dirty="0" smtClean="0"/>
              <a:t>”</a:t>
            </a:r>
            <a:r>
              <a:rPr lang="en-ZA" sz="2600" dirty="0" smtClean="0"/>
              <a:t> (</a:t>
            </a:r>
            <a:r>
              <a:rPr lang="en-ZA" sz="2600" dirty="0" err="1" smtClean="0"/>
              <a:t>chet</a:t>
            </a:r>
            <a:r>
              <a:rPr lang="en-ZA" sz="2600" dirty="0" smtClean="0"/>
              <a:t>-lamed-bet-nun-hey) meaning a </a:t>
            </a:r>
            <a:r>
              <a:rPr lang="en-ZA" sz="2600" i="1" dirty="0" smtClean="0"/>
              <a:t>“strong, sweet tree resin” or “gum</a:t>
            </a:r>
            <a:r>
              <a:rPr lang="en-ZA" sz="2600" dirty="0" smtClean="0"/>
              <a:t>” from Arabia. However, it is from the root word </a:t>
            </a:r>
            <a:r>
              <a:rPr lang="en-ZA" sz="2600" i="1" dirty="0" smtClean="0"/>
              <a:t>“</a:t>
            </a:r>
            <a:r>
              <a:rPr lang="en-ZA" sz="2600" i="1" dirty="0" err="1" smtClean="0"/>
              <a:t>cheled</a:t>
            </a:r>
            <a:r>
              <a:rPr lang="en-ZA" sz="2600" dirty="0" smtClean="0"/>
              <a:t>” meaning to be “</a:t>
            </a:r>
            <a:r>
              <a:rPr lang="en-ZA" sz="2600" i="1" dirty="0" smtClean="0"/>
              <a:t>lasting” or “enduring” as in “forever”. </a:t>
            </a:r>
          </a:p>
          <a:p>
            <a:pPr marL="711200" lvl="1" indent="-261938">
              <a:buFont typeface="Arial" pitchFamily="34" charset="0"/>
              <a:buChar char="•"/>
            </a:pPr>
            <a:r>
              <a:rPr lang="en-ZA" sz="2600" dirty="0" smtClean="0"/>
              <a:t>The numeric value of the letters in </a:t>
            </a:r>
            <a:r>
              <a:rPr lang="en-ZA" sz="2600" i="1" dirty="0" smtClean="0"/>
              <a:t>“</a:t>
            </a:r>
            <a:r>
              <a:rPr lang="en-ZA" sz="2600" i="1" dirty="0" err="1" smtClean="0"/>
              <a:t>chelbenah</a:t>
            </a:r>
            <a:r>
              <a:rPr lang="en-ZA" sz="2600" dirty="0" smtClean="0"/>
              <a:t>” is 95, which equals “</a:t>
            </a:r>
            <a:r>
              <a:rPr lang="en-ZA" sz="2600" i="1" dirty="0" smtClean="0"/>
              <a:t>ha </a:t>
            </a:r>
            <a:r>
              <a:rPr lang="en-ZA" sz="2600" i="1" dirty="0" err="1" smtClean="0"/>
              <a:t>mayim</a:t>
            </a:r>
            <a:r>
              <a:rPr lang="en-ZA" sz="2600" i="1" dirty="0" smtClean="0"/>
              <a:t>” or “the waters”. </a:t>
            </a:r>
          </a:p>
          <a:p>
            <a:pPr marL="457200" indent="-457200">
              <a:buAutoNum type="arabicPeriod" startAt="3"/>
            </a:pPr>
            <a:r>
              <a:rPr lang="en-ZA" sz="2600" dirty="0" smtClean="0"/>
              <a:t>“</a:t>
            </a:r>
            <a:r>
              <a:rPr lang="en-ZA" sz="2600" i="1" dirty="0" err="1" smtClean="0"/>
              <a:t>zak</a:t>
            </a:r>
            <a:r>
              <a:rPr lang="en-ZA" sz="2600" i="1" dirty="0" smtClean="0"/>
              <a:t>” or “pure” “frankincense</a:t>
            </a:r>
            <a:r>
              <a:rPr lang="en-ZA" sz="2600" dirty="0" smtClean="0"/>
              <a:t>”. In the Hebrew, it’s </a:t>
            </a:r>
            <a:r>
              <a:rPr lang="en-ZA" sz="2600" i="1" dirty="0" smtClean="0"/>
              <a:t>“</a:t>
            </a:r>
            <a:r>
              <a:rPr lang="en-ZA" sz="2600" i="1" dirty="0" err="1" smtClean="0"/>
              <a:t>lebonah</a:t>
            </a:r>
            <a:r>
              <a:rPr lang="en-ZA" sz="2600" dirty="0" smtClean="0"/>
              <a:t>” (lamed-bet-</a:t>
            </a:r>
            <a:r>
              <a:rPr lang="en-ZA" sz="2600" dirty="0" err="1" smtClean="0"/>
              <a:t>vav</a:t>
            </a:r>
            <a:r>
              <a:rPr lang="en-ZA" sz="2600" dirty="0" smtClean="0"/>
              <a:t>-nun-hey) and in its purest form is a white tree resin that is very fragrant. It’s from the root word </a:t>
            </a:r>
            <a:r>
              <a:rPr lang="en-ZA" sz="2600" i="1" dirty="0" smtClean="0"/>
              <a:t>“</a:t>
            </a:r>
            <a:r>
              <a:rPr lang="en-ZA" sz="2600" i="1" dirty="0" err="1" smtClean="0"/>
              <a:t>laban</a:t>
            </a:r>
            <a:r>
              <a:rPr lang="en-ZA" sz="2600" i="1" dirty="0" smtClean="0"/>
              <a:t>” </a:t>
            </a:r>
            <a:r>
              <a:rPr lang="en-ZA" sz="2600" dirty="0" smtClean="0"/>
              <a:t>meaning </a:t>
            </a:r>
            <a:r>
              <a:rPr lang="en-ZA" sz="2600" i="1" dirty="0" smtClean="0"/>
              <a:t>“white” or “pure</a:t>
            </a:r>
            <a:r>
              <a:rPr lang="en-ZA" sz="2600" dirty="0" smtClean="0"/>
              <a:t>”. </a:t>
            </a:r>
          </a:p>
          <a:p>
            <a:pPr marL="711200" indent="-261938">
              <a:buFont typeface="Arial" pitchFamily="34" charset="0"/>
              <a:buChar char="•"/>
            </a:pPr>
            <a:r>
              <a:rPr lang="en-ZA" sz="2600" dirty="0" smtClean="0"/>
              <a:t>The numeric value of “</a:t>
            </a:r>
            <a:r>
              <a:rPr lang="en-ZA" sz="2600" i="1" dirty="0" err="1" smtClean="0"/>
              <a:t>lebonah</a:t>
            </a:r>
            <a:r>
              <a:rPr lang="en-ZA" sz="2600" dirty="0" smtClean="0"/>
              <a:t>” is 93 which also equals “</a:t>
            </a:r>
            <a:r>
              <a:rPr lang="en-ZA" sz="2600" i="1" dirty="0" err="1" smtClean="0"/>
              <a:t>Chuppah</a:t>
            </a:r>
            <a:r>
              <a:rPr lang="en-ZA" sz="2600" i="1" dirty="0" smtClean="0"/>
              <a:t>” or “bridal canopy”, “</a:t>
            </a:r>
            <a:r>
              <a:rPr lang="en-ZA" sz="2600" i="1" dirty="0" err="1" smtClean="0"/>
              <a:t>m‟gan</a:t>
            </a:r>
            <a:r>
              <a:rPr lang="en-ZA" sz="2600" i="1" dirty="0" smtClean="0"/>
              <a:t>” or “from the garden”, “</a:t>
            </a:r>
            <a:r>
              <a:rPr lang="en-ZA" sz="2600" i="1" dirty="0" err="1" smtClean="0"/>
              <a:t>b‟eloni</a:t>
            </a:r>
            <a:r>
              <a:rPr lang="en-ZA" sz="2600" i="1" dirty="0" smtClean="0"/>
              <a:t>” or “by the </a:t>
            </a:r>
            <a:r>
              <a:rPr lang="en-ZA" sz="2600" i="1" dirty="0" err="1" smtClean="0"/>
              <a:t>terebinths</a:t>
            </a:r>
            <a:r>
              <a:rPr lang="en-ZA" sz="2600" i="1" dirty="0" smtClean="0"/>
              <a:t>”, “</a:t>
            </a:r>
            <a:r>
              <a:rPr lang="en-ZA" sz="2600" i="1" dirty="0" err="1" smtClean="0"/>
              <a:t>v‟eem</a:t>
            </a:r>
            <a:r>
              <a:rPr lang="en-ZA" sz="2600" i="1" dirty="0" smtClean="0"/>
              <a:t> </a:t>
            </a:r>
            <a:r>
              <a:rPr lang="en-ZA" sz="2600" i="1" dirty="0" err="1" smtClean="0"/>
              <a:t>l‟maoo</a:t>
            </a:r>
            <a:r>
              <a:rPr lang="en-ZA" sz="2600" i="1" dirty="0" smtClean="0"/>
              <a:t>” </a:t>
            </a:r>
            <a:r>
              <a:rPr lang="en-ZA" sz="2600" dirty="0" smtClean="0"/>
              <a:t>or “</a:t>
            </a:r>
            <a:r>
              <a:rPr lang="en-ZA" sz="2600" i="1" dirty="0" smtClean="0"/>
              <a:t>they were fulfilled” and “</a:t>
            </a:r>
            <a:r>
              <a:rPr lang="en-ZA" sz="2600" i="1" dirty="0" err="1" smtClean="0"/>
              <a:t>l‟mach</a:t>
            </a:r>
            <a:r>
              <a:rPr lang="en-ZA" sz="2600" i="1" dirty="0" smtClean="0"/>
              <a:t> </a:t>
            </a:r>
            <a:r>
              <a:rPr lang="en-ZA" sz="2600" i="1" dirty="0" err="1" smtClean="0"/>
              <a:t>iyah</a:t>
            </a:r>
            <a:r>
              <a:rPr lang="en-ZA" sz="2600" i="1" dirty="0" smtClean="0"/>
              <a:t>” or “to preserve life”.</a:t>
            </a:r>
            <a:r>
              <a:rPr lang="en-ZA" sz="2600" dirty="0" smtClean="0"/>
              <a:t> </a:t>
            </a:r>
            <a:endParaRPr lang="en-ZA" sz="26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SALTED, SET APART, BEATEN</a:t>
            </a:r>
            <a:endParaRPr lang="en-ZA" dirty="0"/>
          </a:p>
        </p:txBody>
      </p:sp>
      <p:sp>
        <p:nvSpPr>
          <p:cNvPr id="3" name="Content Placeholder 2"/>
          <p:cNvSpPr>
            <a:spLocks noGrp="1"/>
          </p:cNvSpPr>
          <p:nvPr>
            <p:ph idx="1"/>
          </p:nvPr>
        </p:nvSpPr>
        <p:spPr>
          <a:xfrm>
            <a:off x="179512" y="1600200"/>
            <a:ext cx="8784976" cy="5257800"/>
          </a:xfrm>
        </p:spPr>
        <p:txBody>
          <a:bodyPr>
            <a:noAutofit/>
          </a:bodyPr>
          <a:lstStyle/>
          <a:p>
            <a:pPr>
              <a:lnSpc>
                <a:spcPts val="2100"/>
              </a:lnSpc>
            </a:pPr>
            <a:r>
              <a:rPr lang="en-ZA" b="1" i="1" dirty="0" smtClean="0"/>
              <a:t>It was to be salted, clean and set-apart. </a:t>
            </a:r>
          </a:p>
          <a:p>
            <a:pPr marL="174625" indent="-174625">
              <a:lnSpc>
                <a:spcPts val="2100"/>
              </a:lnSpc>
              <a:buFont typeface="Arial" pitchFamily="34" charset="0"/>
              <a:buChar char="•"/>
            </a:pPr>
            <a:r>
              <a:rPr lang="en-ZA" dirty="0" smtClean="0"/>
              <a:t>The Hebrew word is “</a:t>
            </a:r>
            <a:r>
              <a:rPr lang="en-ZA" i="1" dirty="0" err="1" smtClean="0"/>
              <a:t>malach</a:t>
            </a:r>
            <a:r>
              <a:rPr lang="en-ZA" dirty="0" smtClean="0"/>
              <a:t>” which literally means “</a:t>
            </a:r>
            <a:r>
              <a:rPr lang="en-ZA" i="1" dirty="0" smtClean="0"/>
              <a:t>to cleanse by washing, or rubbing, with salt</a:t>
            </a:r>
            <a:r>
              <a:rPr lang="en-ZA" dirty="0" smtClean="0"/>
              <a:t>”. It’s like rubbing meat with salt, to remove the blood. </a:t>
            </a:r>
          </a:p>
          <a:p>
            <a:pPr marL="174625" indent="-174625">
              <a:lnSpc>
                <a:spcPts val="2100"/>
              </a:lnSpc>
              <a:buFont typeface="Arial" pitchFamily="34" charset="0"/>
              <a:buChar char="•"/>
            </a:pPr>
            <a:r>
              <a:rPr lang="en-ZA" dirty="0" smtClean="0"/>
              <a:t>The numeric value is 78 which also equals “</a:t>
            </a:r>
            <a:r>
              <a:rPr lang="en-ZA" i="1" dirty="0" err="1" smtClean="0"/>
              <a:t>lechem</a:t>
            </a:r>
            <a:r>
              <a:rPr lang="en-ZA" i="1" dirty="0" smtClean="0"/>
              <a:t>” or “bread” or “food” and “</a:t>
            </a:r>
            <a:r>
              <a:rPr lang="en-ZA" i="1" dirty="0" err="1" smtClean="0"/>
              <a:t>va</a:t>
            </a:r>
            <a:r>
              <a:rPr lang="en-ZA" i="1" dirty="0" smtClean="0"/>
              <a:t> nee </a:t>
            </a:r>
            <a:r>
              <a:rPr lang="en-ZA" i="1" dirty="0" err="1" smtClean="0"/>
              <a:t>zebachah</a:t>
            </a:r>
            <a:r>
              <a:rPr lang="en-ZA" i="1" dirty="0" smtClean="0"/>
              <a:t>” or “that we may sacrifice”. </a:t>
            </a:r>
          </a:p>
          <a:p>
            <a:pPr marL="174625" indent="-174625">
              <a:lnSpc>
                <a:spcPts val="2100"/>
              </a:lnSpc>
              <a:buFont typeface="Arial" pitchFamily="34" charset="0"/>
              <a:buChar char="•"/>
            </a:pPr>
            <a:r>
              <a:rPr lang="en-ZA" dirty="0" smtClean="0"/>
              <a:t>This salting makes it “</a:t>
            </a:r>
            <a:r>
              <a:rPr lang="en-ZA" i="1" dirty="0" err="1" smtClean="0"/>
              <a:t>tahor</a:t>
            </a:r>
            <a:r>
              <a:rPr lang="en-ZA" i="1" dirty="0" smtClean="0"/>
              <a:t>” </a:t>
            </a:r>
            <a:r>
              <a:rPr lang="en-ZA" dirty="0" smtClean="0"/>
              <a:t>(pure or clean) “</a:t>
            </a:r>
            <a:r>
              <a:rPr lang="en-ZA" i="1" dirty="0" err="1" smtClean="0"/>
              <a:t>Tahor</a:t>
            </a:r>
            <a:r>
              <a:rPr lang="en-ZA" i="1" dirty="0" smtClean="0"/>
              <a:t>”</a:t>
            </a:r>
            <a:r>
              <a:rPr lang="en-ZA" dirty="0" smtClean="0"/>
              <a:t> has a numeric value of 220 which also equals “</a:t>
            </a:r>
            <a:r>
              <a:rPr lang="en-ZA" i="1" dirty="0" err="1" smtClean="0"/>
              <a:t>Ruach</a:t>
            </a:r>
            <a:r>
              <a:rPr lang="en-ZA" i="1" dirty="0" smtClean="0"/>
              <a:t> / Spirit, breath or wind”, “</a:t>
            </a:r>
            <a:r>
              <a:rPr lang="en-ZA" i="1" dirty="0" err="1" smtClean="0"/>
              <a:t>v‟yarad</a:t>
            </a:r>
            <a:r>
              <a:rPr lang="en-ZA" i="1" dirty="0" smtClean="0"/>
              <a:t>” or “and he came down” </a:t>
            </a:r>
            <a:r>
              <a:rPr lang="en-ZA" dirty="0" smtClean="0"/>
              <a:t>and </a:t>
            </a:r>
            <a:r>
              <a:rPr lang="en-ZA" i="1" dirty="0" smtClean="0"/>
              <a:t>“</a:t>
            </a:r>
            <a:r>
              <a:rPr lang="en-ZA" i="1" dirty="0" err="1" smtClean="0"/>
              <a:t>v‟yered</a:t>
            </a:r>
            <a:r>
              <a:rPr lang="en-ZA" i="1" dirty="0" smtClean="0"/>
              <a:t>” or “and he shall have dominion</a:t>
            </a:r>
            <a:r>
              <a:rPr lang="en-ZA" dirty="0" smtClean="0"/>
              <a:t>”. </a:t>
            </a:r>
          </a:p>
          <a:p>
            <a:pPr>
              <a:lnSpc>
                <a:spcPts val="2100"/>
              </a:lnSpc>
            </a:pPr>
            <a:r>
              <a:rPr lang="en-ZA" dirty="0" smtClean="0"/>
              <a:t>This incense is to be “</a:t>
            </a:r>
            <a:r>
              <a:rPr lang="en-ZA" i="1" dirty="0" err="1" smtClean="0"/>
              <a:t>kodesh</a:t>
            </a:r>
            <a:r>
              <a:rPr lang="en-ZA" dirty="0" smtClean="0"/>
              <a:t>”, “</a:t>
            </a:r>
            <a:r>
              <a:rPr lang="en-ZA" i="1" dirty="0" smtClean="0"/>
              <a:t>set-apart</a:t>
            </a:r>
            <a:r>
              <a:rPr lang="en-ZA" dirty="0" smtClean="0"/>
              <a:t>” to only </a:t>
            </a:r>
            <a:r>
              <a:rPr lang="he-IL" dirty="0" smtClean="0"/>
              <a:t>יהוה</a:t>
            </a:r>
            <a:r>
              <a:rPr lang="en-ZA" dirty="0" smtClean="0"/>
              <a:t>. The numeric value of </a:t>
            </a:r>
            <a:r>
              <a:rPr lang="en-ZA" dirty="0" err="1" smtClean="0"/>
              <a:t>Kodesh</a:t>
            </a:r>
            <a:r>
              <a:rPr lang="en-ZA" dirty="0" smtClean="0"/>
              <a:t> is 404 and equals “</a:t>
            </a:r>
            <a:r>
              <a:rPr lang="en-ZA" i="1" dirty="0" err="1" smtClean="0"/>
              <a:t>v‟yeem</a:t>
            </a:r>
            <a:r>
              <a:rPr lang="en-ZA" i="1" dirty="0" smtClean="0"/>
              <a:t> </a:t>
            </a:r>
            <a:r>
              <a:rPr lang="en-ZA" i="1" dirty="0" err="1" smtClean="0"/>
              <a:t>shachem</a:t>
            </a:r>
            <a:r>
              <a:rPr lang="en-ZA" i="1" dirty="0" smtClean="0"/>
              <a:t>” or “and he anointed them”. </a:t>
            </a:r>
          </a:p>
          <a:p>
            <a:pPr>
              <a:lnSpc>
                <a:spcPts val="2100"/>
              </a:lnSpc>
            </a:pPr>
            <a:r>
              <a:rPr lang="en-ZA" dirty="0" smtClean="0"/>
              <a:t>The incense is to be “</a:t>
            </a:r>
            <a:r>
              <a:rPr lang="en-ZA" i="1" dirty="0" smtClean="0"/>
              <a:t>beaten very fine”. </a:t>
            </a:r>
            <a:r>
              <a:rPr lang="en-ZA" dirty="0" smtClean="0"/>
              <a:t>The Hebrew word here for beat is </a:t>
            </a:r>
            <a:r>
              <a:rPr lang="en-ZA" i="1" dirty="0" smtClean="0"/>
              <a:t>“</a:t>
            </a:r>
            <a:r>
              <a:rPr lang="en-ZA" i="1" dirty="0" err="1" smtClean="0"/>
              <a:t>shachaq</a:t>
            </a:r>
            <a:r>
              <a:rPr lang="en-ZA" i="1" dirty="0" smtClean="0"/>
              <a:t>” </a:t>
            </a:r>
            <a:r>
              <a:rPr lang="en-ZA" dirty="0" smtClean="0"/>
              <a:t>and literally means to </a:t>
            </a:r>
            <a:r>
              <a:rPr lang="en-ZA" i="1" dirty="0" smtClean="0"/>
              <a:t>“rub” or “wear away” </a:t>
            </a:r>
            <a:r>
              <a:rPr lang="en-ZA" dirty="0" smtClean="0"/>
              <a:t>like stones tumbling</a:t>
            </a:r>
            <a:r>
              <a:rPr lang="en-ZA" i="1" dirty="0" smtClean="0"/>
              <a:t>. </a:t>
            </a:r>
            <a:r>
              <a:rPr lang="en-ZA" dirty="0" smtClean="0"/>
              <a:t>The numeric value of </a:t>
            </a:r>
            <a:r>
              <a:rPr lang="en-ZA" i="1" dirty="0" smtClean="0"/>
              <a:t>“</a:t>
            </a:r>
            <a:r>
              <a:rPr lang="en-ZA" i="1" dirty="0" err="1" smtClean="0"/>
              <a:t>shachaq</a:t>
            </a:r>
            <a:r>
              <a:rPr lang="en-ZA" i="1" dirty="0" smtClean="0"/>
              <a:t>” </a:t>
            </a:r>
            <a:r>
              <a:rPr lang="en-ZA" dirty="0" smtClean="0"/>
              <a:t>is 408 which also equals</a:t>
            </a:r>
            <a:r>
              <a:rPr lang="en-ZA" i="1" dirty="0" smtClean="0"/>
              <a:t> “</a:t>
            </a:r>
            <a:r>
              <a:rPr lang="en-ZA" i="1" dirty="0" err="1" smtClean="0"/>
              <a:t>vee</a:t>
            </a:r>
            <a:r>
              <a:rPr lang="en-ZA" i="1" dirty="0" smtClean="0"/>
              <a:t> </a:t>
            </a:r>
            <a:r>
              <a:rPr lang="en-ZA" i="1" dirty="0" err="1" smtClean="0"/>
              <a:t>b‟katzir</a:t>
            </a:r>
            <a:r>
              <a:rPr lang="en-ZA" i="1" dirty="0" smtClean="0"/>
              <a:t>” or “in the harvest”, “</a:t>
            </a:r>
            <a:r>
              <a:rPr lang="en-ZA" i="1" dirty="0" err="1" smtClean="0"/>
              <a:t>chashak</a:t>
            </a:r>
            <a:r>
              <a:rPr lang="en-ZA" i="1" dirty="0" smtClean="0"/>
              <a:t>” or “he did love” and “</a:t>
            </a:r>
            <a:r>
              <a:rPr lang="en-ZA" i="1" dirty="0" err="1" smtClean="0"/>
              <a:t>t‟ahavah</a:t>
            </a:r>
            <a:r>
              <a:rPr lang="en-ZA" i="1" dirty="0" smtClean="0"/>
              <a:t>” or “shall desire”. </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KI TISA “When you take”</a:t>
            </a:r>
            <a:endParaRPr lang="en-ZA" i="1" dirty="0"/>
          </a:p>
        </p:txBody>
      </p:sp>
      <p:sp>
        <p:nvSpPr>
          <p:cNvPr id="5" name="Subtitle 4"/>
          <p:cNvSpPr>
            <a:spLocks noGrp="1"/>
          </p:cNvSpPr>
          <p:nvPr>
            <p:ph type="subTitle" idx="1"/>
          </p:nvPr>
        </p:nvSpPr>
        <p:spPr>
          <a:xfrm>
            <a:off x="323528" y="5373216"/>
            <a:ext cx="8496944" cy="1412776"/>
          </a:xfrm>
        </p:spPr>
        <p:txBody>
          <a:bodyPr>
            <a:noAutofit/>
          </a:bodyPr>
          <a:lstStyle/>
          <a:p>
            <a:pPr>
              <a:lnSpc>
                <a:spcPts val="2300"/>
              </a:lnSpc>
            </a:pPr>
            <a:r>
              <a:rPr lang="en-ZA" sz="2800" b="1" dirty="0" smtClean="0"/>
              <a:t>Torah: </a:t>
            </a:r>
            <a:r>
              <a:rPr lang="en-ZA" sz="2800" b="0" dirty="0" smtClean="0"/>
              <a:t>Exodus 30:11-34:35</a:t>
            </a:r>
          </a:p>
          <a:p>
            <a:pPr>
              <a:lnSpc>
                <a:spcPts val="2300"/>
              </a:lnSpc>
            </a:pPr>
            <a:r>
              <a:rPr lang="en-ZA" sz="2800" b="1" dirty="0" err="1" smtClean="0"/>
              <a:t>Haftorah</a:t>
            </a:r>
            <a:r>
              <a:rPr lang="en-ZA" sz="2800" b="1" dirty="0" smtClean="0"/>
              <a:t>: </a:t>
            </a:r>
            <a:r>
              <a:rPr lang="en-ZA" sz="2800" dirty="0" smtClean="0"/>
              <a:t>1 Kings 18:1-39</a:t>
            </a:r>
          </a:p>
          <a:p>
            <a:pPr>
              <a:lnSpc>
                <a:spcPts val="2300"/>
              </a:lnSpc>
            </a:pPr>
            <a:r>
              <a:rPr lang="en-ZA" sz="2800" b="1" dirty="0" err="1" smtClean="0"/>
              <a:t>B’rit</a:t>
            </a:r>
            <a:r>
              <a:rPr lang="en-ZA" sz="2800" b="1" dirty="0" smtClean="0"/>
              <a:t> </a:t>
            </a:r>
            <a:r>
              <a:rPr lang="en-ZA" sz="2800" b="1" dirty="0" err="1" smtClean="0"/>
              <a:t>Chadashah</a:t>
            </a:r>
            <a:r>
              <a:rPr lang="en-ZA" sz="2800" b="1" dirty="0" smtClean="0"/>
              <a:t>: </a:t>
            </a:r>
            <a:r>
              <a:rPr lang="en-ZA" sz="2800" dirty="0" smtClean="0"/>
              <a:t>Matthew 9:35-11:1</a:t>
            </a:r>
          </a:p>
          <a:p>
            <a:pPr>
              <a:lnSpc>
                <a:spcPts val="2300"/>
              </a:lnSpc>
            </a:pPr>
            <a:r>
              <a:rPr lang="en-ZA" sz="2000" i="1" dirty="0" smtClean="0">
                <a:solidFill>
                  <a:schemeClr val="accent2"/>
                </a:solidFill>
              </a:rPr>
              <a:t>All references: The Scripture 1998+ unless otherwise noted</a:t>
            </a:r>
            <a:endParaRPr lang="en-ZA" sz="2000" dirty="0" smtClean="0"/>
          </a:p>
          <a:p>
            <a:pPr>
              <a:lnSpc>
                <a:spcPts val="2300"/>
              </a:lnSpc>
            </a:pPr>
            <a:endParaRPr lang="en-ZA" sz="2800" dirty="0" smtClean="0"/>
          </a:p>
          <a:p>
            <a:pPr>
              <a:lnSpc>
                <a:spcPts val="2300"/>
              </a:lnSpc>
            </a:pPr>
            <a:endParaRPr lang="en-ZA" sz="2800" dirty="0" smtClean="0"/>
          </a:p>
          <a:p>
            <a:pPr>
              <a:lnSpc>
                <a:spcPts val="2300"/>
              </a:lnSpc>
            </a:pPr>
            <a:endParaRPr lang="en-ZA" sz="2400" dirty="0" smtClean="0"/>
          </a:p>
          <a:p>
            <a:r>
              <a:rPr lang="en-ZA" sz="2800" dirty="0" smtClean="0"/>
              <a:t/>
            </a:r>
            <a:br>
              <a:rPr lang="en-ZA" sz="2800" dirty="0" smtClean="0"/>
            </a:br>
            <a:endParaRPr lang="en-ZA" sz="2800"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pic>
        <p:nvPicPr>
          <p:cNvPr id="7" name="Picture 6" descr="Adoration_of_Golden_Calf_Poussin_1629.jpg"/>
          <p:cNvPicPr>
            <a:picLocks noChangeAspect="1"/>
          </p:cNvPicPr>
          <p:nvPr/>
        </p:nvPicPr>
        <p:blipFill>
          <a:blip r:embed="rId2" cstate="print"/>
          <a:stretch>
            <a:fillRect/>
          </a:stretch>
        </p:blipFill>
        <p:spPr>
          <a:xfrm>
            <a:off x="3995936" y="1556792"/>
            <a:ext cx="4712208" cy="3636264"/>
          </a:xfrm>
          <a:prstGeom prst="rect">
            <a:avLst/>
          </a:prstGeom>
          <a:ln>
            <a:noFill/>
          </a:ln>
          <a:effectLst>
            <a:outerShdw blurRad="292100" dist="139700" dir="2700000" algn="tl" rotWithShape="0">
              <a:srgbClr val="333333">
                <a:alpha val="65000"/>
              </a:srgbClr>
            </a:outerShdw>
          </a:effectLst>
        </p:spPr>
      </p:pic>
      <p:pic>
        <p:nvPicPr>
          <p:cNvPr id="6" name="Picture 5" descr="https://staticapp.icpsc.com/icp/loadimage.php/mogile/261268/2d79ec4a6b9992883475ac8f73a56b7c/image/jpeg"/>
          <p:cNvPicPr/>
          <p:nvPr/>
        </p:nvPicPr>
        <p:blipFill>
          <a:blip r:embed="rId3" cstate="print"/>
          <a:srcRect/>
          <a:stretch>
            <a:fillRect/>
          </a:stretch>
        </p:blipFill>
        <p:spPr bwMode="auto">
          <a:xfrm>
            <a:off x="395536" y="1268760"/>
            <a:ext cx="4320480" cy="244827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SWEET SAVOR</a:t>
            </a:r>
            <a:endParaRPr lang="en-ZA" dirty="0"/>
          </a:p>
        </p:txBody>
      </p:sp>
      <p:sp>
        <p:nvSpPr>
          <p:cNvPr id="3" name="Content Placeholder 2"/>
          <p:cNvSpPr>
            <a:spLocks noGrp="1"/>
          </p:cNvSpPr>
          <p:nvPr>
            <p:ph idx="1"/>
          </p:nvPr>
        </p:nvSpPr>
        <p:spPr>
          <a:xfrm>
            <a:off x="323528" y="1600200"/>
            <a:ext cx="8496944" cy="5257800"/>
          </a:xfrm>
        </p:spPr>
        <p:txBody>
          <a:bodyPr>
            <a:noAutofit/>
          </a:bodyPr>
          <a:lstStyle/>
          <a:p>
            <a:pPr>
              <a:lnSpc>
                <a:spcPts val="2100"/>
              </a:lnSpc>
            </a:pPr>
            <a:r>
              <a:rPr lang="en-ZA" dirty="0" smtClean="0"/>
              <a:t>This incense is to be </a:t>
            </a:r>
            <a:r>
              <a:rPr lang="he-IL" dirty="0" smtClean="0"/>
              <a:t>יהוה</a:t>
            </a:r>
            <a:r>
              <a:rPr lang="en-ZA" dirty="0" smtClean="0"/>
              <a:t>’s own “</a:t>
            </a:r>
            <a:r>
              <a:rPr lang="en-ZA" i="1" dirty="0" smtClean="0"/>
              <a:t>sweet </a:t>
            </a:r>
            <a:r>
              <a:rPr lang="en-ZA" i="1" dirty="0" err="1" smtClean="0"/>
              <a:t>savor</a:t>
            </a:r>
            <a:r>
              <a:rPr lang="en-ZA" dirty="0" smtClean="0"/>
              <a:t>” to Him. The words and phrases associated with His incense, are </a:t>
            </a:r>
            <a:r>
              <a:rPr lang="en-ZA" dirty="0" smtClean="0">
                <a:solidFill>
                  <a:srgbClr val="C00000"/>
                </a:solidFill>
              </a:rPr>
              <a:t>“</a:t>
            </a:r>
            <a:r>
              <a:rPr lang="en-ZA" i="1" dirty="0" smtClean="0">
                <a:solidFill>
                  <a:srgbClr val="C00000"/>
                </a:solidFill>
              </a:rPr>
              <a:t>sweet spices”, “lasting and enduring forever”</a:t>
            </a:r>
            <a:r>
              <a:rPr lang="en-ZA" i="1" dirty="0" smtClean="0"/>
              <a:t> </a:t>
            </a:r>
            <a:r>
              <a:rPr lang="en-ZA" dirty="0" smtClean="0"/>
              <a:t>even though He for a time </a:t>
            </a:r>
            <a:r>
              <a:rPr lang="en-ZA" dirty="0" smtClean="0">
                <a:solidFill>
                  <a:srgbClr val="C00000"/>
                </a:solidFill>
              </a:rPr>
              <a:t>“</a:t>
            </a:r>
            <a:r>
              <a:rPr lang="en-ZA" i="1" dirty="0" smtClean="0">
                <a:solidFill>
                  <a:srgbClr val="C00000"/>
                </a:solidFill>
              </a:rPr>
              <a:t>divides us and distributes us”</a:t>
            </a:r>
            <a:r>
              <a:rPr lang="en-ZA" dirty="0" smtClean="0"/>
              <a:t> throughout the world. It’s in His purpose for us to find our brothers and share the Kingdom with them; that we all might be made “</a:t>
            </a:r>
            <a:r>
              <a:rPr lang="en-ZA" i="1" dirty="0" smtClean="0">
                <a:solidFill>
                  <a:srgbClr val="C00000"/>
                </a:solidFill>
              </a:rPr>
              <a:t>clean, white and pure</a:t>
            </a:r>
            <a:r>
              <a:rPr lang="en-ZA" i="1" dirty="0" smtClean="0"/>
              <a:t>” </a:t>
            </a:r>
            <a:r>
              <a:rPr lang="en-ZA" dirty="0" smtClean="0"/>
              <a:t>in order to dwell under His </a:t>
            </a:r>
            <a:r>
              <a:rPr lang="en-ZA" dirty="0" smtClean="0">
                <a:solidFill>
                  <a:srgbClr val="C00000"/>
                </a:solidFill>
              </a:rPr>
              <a:t>“</a:t>
            </a:r>
            <a:r>
              <a:rPr lang="en-ZA" i="1" dirty="0" err="1" smtClean="0">
                <a:solidFill>
                  <a:srgbClr val="C00000"/>
                </a:solidFill>
              </a:rPr>
              <a:t>chuppah</a:t>
            </a:r>
            <a:r>
              <a:rPr lang="en-ZA" i="1" dirty="0" smtClean="0">
                <a:solidFill>
                  <a:srgbClr val="C00000"/>
                </a:solidFill>
              </a:rPr>
              <a:t>, in the garden, by the </a:t>
            </a:r>
            <a:r>
              <a:rPr lang="en-ZA" i="1" dirty="0" err="1" smtClean="0">
                <a:solidFill>
                  <a:srgbClr val="C00000"/>
                </a:solidFill>
              </a:rPr>
              <a:t>terebinth</a:t>
            </a:r>
            <a:r>
              <a:rPr lang="en-ZA" i="1" dirty="0" smtClean="0">
                <a:solidFill>
                  <a:srgbClr val="C00000"/>
                </a:solidFill>
              </a:rPr>
              <a:t> trees (the upright ones)”. </a:t>
            </a:r>
            <a:r>
              <a:rPr lang="en-ZA" dirty="0" smtClean="0"/>
              <a:t>If we will submit ourselves to His washing, His tumbling so to speak, then He </a:t>
            </a:r>
            <a:r>
              <a:rPr lang="en-ZA" i="1" dirty="0" smtClean="0">
                <a:solidFill>
                  <a:srgbClr val="C00000"/>
                </a:solidFill>
              </a:rPr>
              <a:t>“will come down, fill us with His Spirit, feed us the Bread of Life and anoint us that we might have dominion</a:t>
            </a:r>
            <a:r>
              <a:rPr lang="en-ZA" dirty="0" smtClean="0"/>
              <a:t>”. </a:t>
            </a:r>
          </a:p>
          <a:p>
            <a:pPr>
              <a:lnSpc>
                <a:spcPts val="2100"/>
              </a:lnSpc>
            </a:pPr>
            <a:r>
              <a:rPr lang="en-ZA" dirty="0" smtClean="0"/>
              <a:t>To </a:t>
            </a:r>
            <a:r>
              <a:rPr lang="he-IL" dirty="0" smtClean="0"/>
              <a:t>יהוה</a:t>
            </a:r>
            <a:r>
              <a:rPr lang="en-ZA" dirty="0" smtClean="0"/>
              <a:t>, we are also a sweet fragrance. </a:t>
            </a:r>
            <a:r>
              <a:rPr lang="en-ZA" dirty="0" err="1" smtClean="0"/>
              <a:t>Sha’ul</a:t>
            </a:r>
            <a:r>
              <a:rPr lang="en-ZA" dirty="0" smtClean="0"/>
              <a:t> spoke of this: </a:t>
            </a:r>
            <a:r>
              <a:rPr lang="en-ZA" i="1" dirty="0" smtClean="0">
                <a:solidFill>
                  <a:srgbClr val="004821"/>
                </a:solidFill>
              </a:rPr>
              <a:t>But thanks be to Elohim who always leads us on, to overcome in Messiah, and manifests through us the fragrance of His knowledge in every place. Because we are to Elohim the fragrance of Messiah among those who are being saved and among those who are perishing. To the one we are the smell of death to death, and to the other the fragrance of life to life. And who is competent for these? For we are not, as so many, adulterating the Word of Elohim for gain ... we speak in Messiah. </a:t>
            </a:r>
            <a:r>
              <a:rPr lang="en-ZA" b="1" i="1" dirty="0" smtClean="0">
                <a:solidFill>
                  <a:srgbClr val="004821"/>
                </a:solidFill>
              </a:rPr>
              <a:t>(2 Corinthians 2:14-17)</a:t>
            </a:r>
          </a:p>
          <a:p>
            <a:pPr>
              <a:lnSpc>
                <a:spcPts val="2100"/>
              </a:lnSpc>
            </a:pPr>
            <a:endParaRPr lang="en-ZA" i="1" dirty="0" smtClean="0">
              <a:solidFill>
                <a:srgbClr val="004821"/>
              </a:solidFill>
            </a:endParaRPr>
          </a:p>
          <a:p>
            <a:pPr>
              <a:lnSpc>
                <a:spcPts val="2100"/>
              </a:lnSpc>
            </a:pPr>
            <a:endParaRPr lang="en-ZA"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SON OF URI</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“See, I have called by name </a:t>
            </a:r>
            <a:r>
              <a:rPr lang="en-ZA" i="1" dirty="0" err="1" smtClean="0">
                <a:solidFill>
                  <a:srgbClr val="004821"/>
                </a:solidFill>
              </a:rPr>
              <a:t>Betsal’ĕl</a:t>
            </a:r>
            <a:r>
              <a:rPr lang="en-ZA" i="1" dirty="0" smtClean="0">
                <a:solidFill>
                  <a:srgbClr val="004821"/>
                </a:solidFill>
              </a:rPr>
              <a:t> son of Uri, son of </a:t>
            </a:r>
            <a:r>
              <a:rPr lang="en-ZA" i="1" dirty="0" err="1" smtClean="0">
                <a:solidFill>
                  <a:srgbClr val="004821"/>
                </a:solidFill>
              </a:rPr>
              <a:t>Ḥur</a:t>
            </a:r>
            <a:r>
              <a:rPr lang="en-ZA" i="1" dirty="0" smtClean="0">
                <a:solidFill>
                  <a:srgbClr val="004821"/>
                </a:solidFill>
              </a:rPr>
              <a:t>, of the tribe of </a:t>
            </a:r>
            <a:r>
              <a:rPr lang="en-ZA" i="1" dirty="0" err="1" smtClean="0">
                <a:solidFill>
                  <a:srgbClr val="004821"/>
                </a:solidFill>
              </a:rPr>
              <a:t>Yehuḏah</a:t>
            </a:r>
            <a:r>
              <a:rPr lang="en-ZA" i="1" dirty="0" smtClean="0">
                <a:solidFill>
                  <a:srgbClr val="004821"/>
                </a:solidFill>
              </a:rPr>
              <a:t>, and I have filled him with the Spirit of Elohim in wisdom, and in understanding, and in knowledge, and in all work, </a:t>
            </a:r>
            <a:r>
              <a:rPr lang="en-ZA" b="1" i="1" dirty="0" smtClean="0">
                <a:solidFill>
                  <a:srgbClr val="004821"/>
                </a:solidFill>
              </a:rPr>
              <a:t>(Exodus 31:2-3)</a:t>
            </a:r>
          </a:p>
          <a:p>
            <a:pPr>
              <a:lnSpc>
                <a:spcPts val="2400"/>
              </a:lnSpc>
            </a:pPr>
            <a:r>
              <a:rPr lang="en-ZA" dirty="0" err="1" smtClean="0"/>
              <a:t>Betzalel</a:t>
            </a:r>
            <a:r>
              <a:rPr lang="en-ZA" dirty="0" smtClean="0"/>
              <a:t> was the </a:t>
            </a:r>
            <a:r>
              <a:rPr lang="en-ZA" i="1" dirty="0" smtClean="0"/>
              <a:t>“son of Uri” </a:t>
            </a:r>
            <a:r>
              <a:rPr lang="en-ZA" dirty="0" smtClean="0"/>
              <a:t>(Aleph-</a:t>
            </a:r>
            <a:r>
              <a:rPr lang="en-ZA" dirty="0" err="1" smtClean="0"/>
              <a:t>vav</a:t>
            </a:r>
            <a:r>
              <a:rPr lang="en-ZA" dirty="0" smtClean="0"/>
              <a:t>-</a:t>
            </a:r>
            <a:r>
              <a:rPr lang="en-ZA" dirty="0" err="1" smtClean="0"/>
              <a:t>reish</a:t>
            </a:r>
            <a:r>
              <a:rPr lang="en-ZA" dirty="0" smtClean="0"/>
              <a:t>-</a:t>
            </a:r>
            <a:r>
              <a:rPr lang="en-ZA" dirty="0" err="1" smtClean="0"/>
              <a:t>yud</a:t>
            </a:r>
            <a:r>
              <a:rPr lang="en-ZA" dirty="0" smtClean="0"/>
              <a:t>). Strong’s Concordance says his name means “</a:t>
            </a:r>
            <a:r>
              <a:rPr lang="en-ZA" i="1" dirty="0" smtClean="0"/>
              <a:t>Fiery”</a:t>
            </a:r>
            <a:r>
              <a:rPr lang="en-ZA" dirty="0" smtClean="0"/>
              <a:t> but, the direct translation from the Hebrew is “</a:t>
            </a:r>
            <a:r>
              <a:rPr lang="en-ZA" i="1" dirty="0" smtClean="0"/>
              <a:t>of light</a:t>
            </a:r>
            <a:r>
              <a:rPr lang="en-ZA" dirty="0" smtClean="0"/>
              <a:t>”. So, he was “</a:t>
            </a:r>
            <a:r>
              <a:rPr lang="en-ZA" i="1" dirty="0" err="1" smtClean="0"/>
              <a:t>ben</a:t>
            </a:r>
            <a:r>
              <a:rPr lang="en-ZA" i="1" dirty="0" smtClean="0"/>
              <a:t> Uri” </a:t>
            </a:r>
            <a:r>
              <a:rPr lang="en-ZA" dirty="0" smtClean="0"/>
              <a:t>a </a:t>
            </a:r>
            <a:r>
              <a:rPr lang="en-ZA" i="1" dirty="0" smtClean="0"/>
              <a:t>“son of light”</a:t>
            </a:r>
            <a:r>
              <a:rPr lang="en-ZA" dirty="0" smtClean="0"/>
              <a:t>. He was the grandson of “</a:t>
            </a:r>
            <a:r>
              <a:rPr lang="en-ZA" i="1" dirty="0" err="1" smtClean="0"/>
              <a:t>Hur</a:t>
            </a:r>
            <a:r>
              <a:rPr lang="en-ZA" dirty="0" smtClean="0"/>
              <a:t>” meaning “</a:t>
            </a:r>
            <a:r>
              <a:rPr lang="en-ZA" i="1" dirty="0" smtClean="0"/>
              <a:t>white” or “pure</a:t>
            </a:r>
            <a:r>
              <a:rPr lang="en-ZA" dirty="0" smtClean="0"/>
              <a:t>” as linen or someone “</a:t>
            </a:r>
            <a:r>
              <a:rPr lang="en-ZA" i="1" dirty="0" smtClean="0"/>
              <a:t>having white garments</a:t>
            </a:r>
            <a:r>
              <a:rPr lang="en-ZA" dirty="0" smtClean="0"/>
              <a:t>”. </a:t>
            </a:r>
          </a:p>
          <a:p>
            <a:pPr>
              <a:lnSpc>
                <a:spcPts val="2400"/>
              </a:lnSpc>
            </a:pPr>
            <a:r>
              <a:rPr lang="en-ZA" dirty="0" smtClean="0"/>
              <a:t>That’s the description of those who overcome, according to </a:t>
            </a:r>
            <a:r>
              <a:rPr lang="he-IL" dirty="0" smtClean="0"/>
              <a:t>יהושע</a:t>
            </a:r>
            <a:r>
              <a:rPr lang="en-ZA" dirty="0" smtClean="0"/>
              <a:t> in “</a:t>
            </a:r>
            <a:r>
              <a:rPr lang="en-ZA" i="1" dirty="0" smtClean="0">
                <a:solidFill>
                  <a:srgbClr val="004821"/>
                </a:solidFill>
              </a:rPr>
              <a:t>He who overcomes shall be dressed in white robes, and I shall by no means blot out his name from the Book of Life, but I shall confess his name before My Father and before His messengers</a:t>
            </a:r>
            <a:r>
              <a:rPr lang="en-ZA" b="1" i="1" dirty="0" smtClean="0">
                <a:solidFill>
                  <a:srgbClr val="004821"/>
                </a:solidFill>
              </a:rPr>
              <a:t>. (Revelation 3:5)</a:t>
            </a:r>
          </a:p>
          <a:p>
            <a:pPr>
              <a:lnSpc>
                <a:spcPts val="2400"/>
              </a:lnSpc>
            </a:pPr>
            <a:r>
              <a:rPr lang="en-ZA" dirty="0" smtClean="0"/>
              <a:t>And of course, </a:t>
            </a:r>
            <a:r>
              <a:rPr lang="en-ZA" dirty="0" err="1" smtClean="0"/>
              <a:t>Betzalel</a:t>
            </a:r>
            <a:r>
              <a:rPr lang="en-ZA" dirty="0" smtClean="0"/>
              <a:t> is from the tribe of “</a:t>
            </a:r>
            <a:r>
              <a:rPr lang="en-ZA" i="1" dirty="0" err="1" smtClean="0"/>
              <a:t>Yehudah</a:t>
            </a:r>
            <a:r>
              <a:rPr lang="en-ZA" i="1" dirty="0" smtClean="0"/>
              <a:t>”</a:t>
            </a:r>
            <a:r>
              <a:rPr lang="en-ZA" dirty="0" smtClean="0"/>
              <a:t> those who “</a:t>
            </a:r>
            <a:r>
              <a:rPr lang="en-ZA" i="1" dirty="0" smtClean="0"/>
              <a:t>praise Yah”. </a:t>
            </a:r>
          </a:p>
          <a:p>
            <a:pPr algn="ctr">
              <a:lnSpc>
                <a:spcPts val="2400"/>
              </a:lnSpc>
            </a:pPr>
            <a:endParaRPr lang="en-ZA" b="1"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BETZELEL</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dirty="0" smtClean="0"/>
              <a:t>His name comes from the combination of three Hebrew words:  </a:t>
            </a:r>
            <a:r>
              <a:rPr lang="en-ZA" sz="9600" b="1" dirty="0" smtClean="0"/>
              <a:t>be</a:t>
            </a:r>
            <a:r>
              <a:rPr lang="en-ZA" sz="9600" dirty="0" smtClean="0"/>
              <a:t> (in), </a:t>
            </a:r>
            <a:r>
              <a:rPr lang="en-ZA" sz="9600" b="1" dirty="0" err="1" smtClean="0"/>
              <a:t>tzel</a:t>
            </a:r>
            <a:r>
              <a:rPr lang="en-ZA" sz="9600" b="1" dirty="0" smtClean="0"/>
              <a:t> </a:t>
            </a:r>
            <a:r>
              <a:rPr lang="en-ZA" sz="9600" dirty="0" smtClean="0"/>
              <a:t>(shade), and </a:t>
            </a:r>
            <a:r>
              <a:rPr lang="en-ZA" sz="9600" b="1" dirty="0" smtClean="0"/>
              <a:t>El </a:t>
            </a:r>
            <a:r>
              <a:rPr lang="en-ZA" sz="9600" dirty="0" smtClean="0"/>
              <a:t>(God), and can be translated </a:t>
            </a:r>
            <a:r>
              <a:rPr lang="en-ZA" sz="9600" i="1" dirty="0" smtClean="0"/>
              <a:t>“in the shadow (protection) of Elohim”. </a:t>
            </a:r>
            <a:endParaRPr lang="en-ZA" sz="9600" dirty="0" smtClean="0"/>
          </a:p>
          <a:p>
            <a:pPr>
              <a:lnSpc>
                <a:spcPts val="2200"/>
              </a:lnSpc>
            </a:pPr>
            <a:r>
              <a:rPr lang="en-ZA" sz="9600" dirty="0" smtClean="0"/>
              <a:t>The rabbis, who calculated his age from the genealogies in Scripture, tell us that he was approximately 13 years old at this time. That means he went into the “</a:t>
            </a:r>
            <a:r>
              <a:rPr lang="en-ZA" sz="9600" i="1" dirty="0" smtClean="0"/>
              <a:t>Promised Land</a:t>
            </a:r>
            <a:r>
              <a:rPr lang="en-ZA" sz="9600" dirty="0" smtClean="0"/>
              <a:t>”. The numeric value of the letters in his name is “</a:t>
            </a:r>
            <a:r>
              <a:rPr lang="en-ZA" sz="9600" i="1" dirty="0" smtClean="0"/>
              <a:t>153”</a:t>
            </a:r>
            <a:r>
              <a:rPr lang="en-ZA" sz="9600" dirty="0" smtClean="0"/>
              <a:t>. Where do we see this: </a:t>
            </a:r>
            <a:r>
              <a:rPr lang="en-ZA" sz="9600" i="1" dirty="0" err="1" smtClean="0">
                <a:solidFill>
                  <a:srgbClr val="004821"/>
                </a:solidFill>
              </a:rPr>
              <a:t>Shimʽon</a:t>
            </a:r>
            <a:r>
              <a:rPr lang="en-ZA" sz="9600" i="1" dirty="0" smtClean="0">
                <a:solidFill>
                  <a:srgbClr val="004821"/>
                </a:solidFill>
              </a:rPr>
              <a:t> </a:t>
            </a:r>
            <a:r>
              <a:rPr lang="en-ZA" sz="9600" i="1" dirty="0" err="1" smtClean="0">
                <a:solidFill>
                  <a:srgbClr val="004821"/>
                </a:solidFill>
              </a:rPr>
              <a:t>Kĕpha</a:t>
            </a:r>
            <a:r>
              <a:rPr lang="en-ZA" sz="9600" i="1" dirty="0" smtClean="0">
                <a:solidFill>
                  <a:srgbClr val="004821"/>
                </a:solidFill>
              </a:rPr>
              <a:t> went up and dragged the net to land, filled with one hundred and fifty-three big fishes. And though there were so many, the net was not broken. </a:t>
            </a:r>
            <a:r>
              <a:rPr lang="en-ZA" sz="9600" b="1" i="1" dirty="0" smtClean="0">
                <a:solidFill>
                  <a:srgbClr val="004821"/>
                </a:solidFill>
              </a:rPr>
              <a:t>(John 21:11)</a:t>
            </a:r>
          </a:p>
          <a:p>
            <a:pPr>
              <a:lnSpc>
                <a:spcPts val="2200"/>
              </a:lnSpc>
            </a:pPr>
            <a:r>
              <a:rPr lang="en-ZA" sz="9600" dirty="0" smtClean="0"/>
              <a:t>“</a:t>
            </a:r>
            <a:r>
              <a:rPr lang="en-ZA" sz="9600" i="1" dirty="0" smtClean="0"/>
              <a:t>153”</a:t>
            </a:r>
            <a:r>
              <a:rPr lang="en-ZA" sz="9600" dirty="0" smtClean="0"/>
              <a:t> also equals </a:t>
            </a:r>
            <a:r>
              <a:rPr lang="en-ZA" sz="9600" dirty="0" err="1" smtClean="0"/>
              <a:t>B‟nei</a:t>
            </a:r>
            <a:r>
              <a:rPr lang="en-ZA" sz="9600" dirty="0" smtClean="0"/>
              <a:t> Elohim (Children of Elohim) and for us in the shadow or protection of God. The shade or shadow (</a:t>
            </a:r>
            <a:r>
              <a:rPr lang="en-ZA" sz="9600" b="1" dirty="0" err="1" smtClean="0"/>
              <a:t>tzel</a:t>
            </a:r>
            <a:r>
              <a:rPr lang="en-ZA" sz="9600" dirty="0" smtClean="0"/>
              <a:t>) of the Lord is such a secret, special place of refuge.  </a:t>
            </a:r>
          </a:p>
          <a:p>
            <a:pPr>
              <a:lnSpc>
                <a:spcPts val="2200"/>
              </a:lnSpc>
            </a:pPr>
            <a:r>
              <a:rPr lang="he-IL" sz="9600" dirty="0" smtClean="0"/>
              <a:t>יהושע</a:t>
            </a:r>
            <a:r>
              <a:rPr lang="en-ZA" sz="9600" dirty="0" smtClean="0"/>
              <a:t> made reference to this place of refuge when he wept over Jerusalem, knowing the calamity that was about to befall the city. </a:t>
            </a:r>
            <a:r>
              <a:rPr lang="en-ZA" sz="800" dirty="0" smtClean="0"/>
              <a:t>“</a:t>
            </a:r>
            <a:r>
              <a:rPr lang="en-ZA" sz="9600" i="1" dirty="0" err="1" smtClean="0">
                <a:solidFill>
                  <a:srgbClr val="004821"/>
                </a:solidFill>
              </a:rPr>
              <a:t>Yerushalayim</a:t>
            </a:r>
            <a:r>
              <a:rPr lang="en-ZA" sz="9600" i="1" dirty="0" smtClean="0">
                <a:solidFill>
                  <a:srgbClr val="004821"/>
                </a:solidFill>
              </a:rPr>
              <a:t>, </a:t>
            </a:r>
            <a:r>
              <a:rPr lang="en-ZA" sz="9600" i="1" dirty="0" err="1" smtClean="0">
                <a:solidFill>
                  <a:srgbClr val="004821"/>
                </a:solidFill>
              </a:rPr>
              <a:t>Yerushalayim</a:t>
            </a:r>
            <a:r>
              <a:rPr lang="en-ZA" sz="9600" i="1" dirty="0" smtClean="0">
                <a:solidFill>
                  <a:srgbClr val="004821"/>
                </a:solidFill>
              </a:rPr>
              <a:t>, ..How often I wished to gather your children together, the way a hen gathers her chickens under her wings, but you would not! </a:t>
            </a:r>
            <a:r>
              <a:rPr lang="en-ZA" sz="9600" b="1" i="1" dirty="0" smtClean="0">
                <a:solidFill>
                  <a:srgbClr val="004821"/>
                </a:solidFill>
              </a:rPr>
              <a:t>(Matthew 23:37)</a:t>
            </a:r>
          </a:p>
          <a:p>
            <a:pPr>
              <a:lnSpc>
                <a:spcPts val="22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r>
              <a:rPr lang="en-ZA" dirty="0" smtClean="0"/>
              <a:t> </a:t>
            </a:r>
            <a:endParaRPr lang="en-ZA" dirty="0"/>
          </a:p>
        </p:txBody>
      </p:sp>
      <p:pic>
        <p:nvPicPr>
          <p:cNvPr id="5" name="Picture 4" descr="https://staticapp.icpsc.com/icp/loadimage.php/mogile/261268/2c6c6882bb5fa885bd61639ad4ab9862/image/jpeg"/>
          <p:cNvPicPr/>
          <p:nvPr/>
        </p:nvPicPr>
        <p:blipFill>
          <a:blip r:embed="rId2" cstate="print"/>
          <a:srcRect/>
          <a:stretch>
            <a:fillRect/>
          </a:stretch>
        </p:blipFill>
        <p:spPr bwMode="auto">
          <a:xfrm>
            <a:off x="971600" y="692696"/>
            <a:ext cx="7272807" cy="496855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ARTISANRY</a:t>
            </a:r>
            <a:endParaRPr lang="en-ZA" dirty="0"/>
          </a:p>
        </p:txBody>
      </p:sp>
      <p:sp>
        <p:nvSpPr>
          <p:cNvPr id="7" name="Content Placeholder 6"/>
          <p:cNvSpPr>
            <a:spLocks noGrp="1"/>
          </p:cNvSpPr>
          <p:nvPr>
            <p:ph idx="1"/>
          </p:nvPr>
        </p:nvSpPr>
        <p:spPr/>
        <p:txBody>
          <a:bodyPr>
            <a:normAutofit fontScale="25000" lnSpcReduction="20000"/>
          </a:bodyPr>
          <a:lstStyle/>
          <a:p>
            <a:r>
              <a:rPr lang="en-ZA" sz="9600" dirty="0" smtClean="0"/>
              <a:t>The word artist in Hebrew is </a:t>
            </a:r>
            <a:r>
              <a:rPr lang="en-ZA" sz="9600" b="1" dirty="0" err="1" smtClean="0"/>
              <a:t>aman</a:t>
            </a:r>
            <a:r>
              <a:rPr lang="en-ZA" sz="9600" b="1" dirty="0" smtClean="0"/>
              <a:t> </a:t>
            </a:r>
            <a:r>
              <a:rPr lang="en-ZA" sz="9600" dirty="0" smtClean="0"/>
              <a:t>from the Hebrew root </a:t>
            </a:r>
            <a:r>
              <a:rPr lang="en-ZA" sz="9600" b="1" dirty="0" smtClean="0"/>
              <a:t>aleph</a:t>
            </a:r>
            <a:r>
              <a:rPr lang="en-ZA" sz="9600" dirty="0" smtClean="0"/>
              <a:t>, </a:t>
            </a:r>
            <a:r>
              <a:rPr lang="en-ZA" sz="9600" b="1" dirty="0" smtClean="0"/>
              <a:t>men</a:t>
            </a:r>
            <a:r>
              <a:rPr lang="en-ZA" sz="9600" dirty="0" smtClean="0"/>
              <a:t>, and </a:t>
            </a:r>
            <a:r>
              <a:rPr lang="en-ZA" sz="9600" b="1" dirty="0" smtClean="0"/>
              <a:t>nun</a:t>
            </a:r>
            <a:r>
              <a:rPr lang="en-ZA" sz="9600" dirty="0" smtClean="0"/>
              <a:t>, meaning </a:t>
            </a:r>
            <a:r>
              <a:rPr lang="en-ZA" sz="9600" i="1" dirty="0" smtClean="0"/>
              <a:t>reliable, faithful, confirmed, have faith, and to be firm. </a:t>
            </a:r>
            <a:r>
              <a:rPr lang="en-ZA" sz="9600" dirty="0" smtClean="0"/>
              <a:t>These three letters are also the root of the word we use at the end of our prayers–</a:t>
            </a:r>
            <a:r>
              <a:rPr lang="en-ZA" sz="9600" b="1" dirty="0" smtClean="0"/>
              <a:t>amen</a:t>
            </a:r>
            <a:r>
              <a:rPr lang="en-ZA" sz="9600" dirty="0" smtClean="0"/>
              <a:t>–meaning so be it, verily, and truly. The same three letter Hebrew root word also forms the word </a:t>
            </a:r>
            <a:r>
              <a:rPr lang="en-ZA" sz="9600" b="1" dirty="0" err="1" smtClean="0"/>
              <a:t>emunah</a:t>
            </a:r>
            <a:r>
              <a:rPr lang="en-ZA" sz="9600" b="1" dirty="0" smtClean="0"/>
              <a:t> </a:t>
            </a:r>
            <a:r>
              <a:rPr lang="en-ZA" sz="9600" dirty="0" smtClean="0"/>
              <a:t>which means faith.</a:t>
            </a:r>
          </a:p>
          <a:p>
            <a:r>
              <a:rPr lang="en-ZA" sz="9600" dirty="0" smtClean="0"/>
              <a:t>Here in Israel, </a:t>
            </a:r>
            <a:r>
              <a:rPr lang="en-ZA" sz="9600" dirty="0" err="1" smtClean="0"/>
              <a:t>Bezalel’s</a:t>
            </a:r>
            <a:r>
              <a:rPr lang="en-ZA" sz="9600" dirty="0" smtClean="0"/>
              <a:t> name carries such weight that one of the main streets of downtown Jerusalem is named after him.  Also named after </a:t>
            </a:r>
            <a:r>
              <a:rPr lang="en-ZA" sz="9600" dirty="0" err="1" smtClean="0"/>
              <a:t>Bezalel</a:t>
            </a:r>
            <a:r>
              <a:rPr lang="en-ZA" sz="9600" dirty="0" smtClean="0"/>
              <a:t> are schools of art here in Israel, and Jewish academies around the world.</a:t>
            </a:r>
          </a:p>
          <a:p>
            <a:r>
              <a:rPr lang="en-ZA" sz="9600" dirty="0" smtClean="0"/>
              <a:t>This study inspires us to let our creativity flow and no longer consider creative endeavours ‘</a:t>
            </a:r>
            <a:r>
              <a:rPr lang="en-ZA" sz="9600" i="1" dirty="0" smtClean="0"/>
              <a:t>non-productive</a:t>
            </a:r>
            <a:r>
              <a:rPr lang="en-ZA" sz="9600" dirty="0" smtClean="0"/>
              <a:t>’ and a waste of time. If we just look at the amazing variety and colours and incredible designs in the natural world, we can see that God values beauty for its own sake, and enjoys the process of creating.</a:t>
            </a:r>
          </a:p>
          <a:p>
            <a:r>
              <a:rPr lang="en-ZA" sz="9600" dirty="0" smtClean="0"/>
              <a:t/>
            </a:r>
            <a:br>
              <a:rPr lang="en-ZA" sz="9600" dirty="0" smtClean="0"/>
            </a:br>
            <a:r>
              <a:rPr lang="en-ZA" sz="9600" dirty="0" smtClean="0"/>
              <a:t> </a:t>
            </a:r>
          </a:p>
          <a:p>
            <a:r>
              <a:rPr lang="en-ZA" sz="9600" dirty="0" smtClean="0"/>
              <a:t/>
            </a:r>
            <a:br>
              <a:rPr lang="en-ZA" sz="9600" dirty="0" smtClean="0"/>
            </a:br>
            <a:endParaRPr lang="en-ZA" sz="9600"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33</a:t>
            </a:fld>
            <a:r>
              <a:rPr lang="en-ZA" dirty="0" smtClean="0"/>
              <a:t> </a:t>
            </a:r>
            <a:endParaRPr lang="en-ZA" dirty="0"/>
          </a:p>
        </p:txBody>
      </p:sp>
      <p:pic>
        <p:nvPicPr>
          <p:cNvPr id="8" name="Picture 7" descr="https://staticapp.icpsc.com/icp/loadimage.php/mogile/261268/3917cda497943b545b340c35f2a813ea/image/jpeg"/>
          <p:cNvPicPr/>
          <p:nvPr/>
        </p:nvPicPr>
        <p:blipFill>
          <a:blip r:embed="rId2" cstate="print"/>
          <a:srcRect/>
          <a:stretch>
            <a:fillRect/>
          </a:stretch>
        </p:blipFill>
        <p:spPr bwMode="auto">
          <a:xfrm>
            <a:off x="827584" y="764704"/>
            <a:ext cx="7056783" cy="525658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OHOLIAB</a:t>
            </a:r>
            <a:endParaRPr lang="en-ZA" dirty="0"/>
          </a:p>
        </p:txBody>
      </p:sp>
      <p:sp>
        <p:nvSpPr>
          <p:cNvPr id="3" name="Content Placeholder 2"/>
          <p:cNvSpPr>
            <a:spLocks noGrp="1"/>
          </p:cNvSpPr>
          <p:nvPr>
            <p:ph idx="1"/>
          </p:nvPr>
        </p:nvSpPr>
        <p:spPr/>
        <p:txBody>
          <a:bodyPr/>
          <a:lstStyle/>
          <a:p>
            <a:r>
              <a:rPr lang="en-ZA" dirty="0" smtClean="0"/>
              <a:t>“</a:t>
            </a:r>
            <a:r>
              <a:rPr lang="en-ZA" b="1" i="1" dirty="0" err="1" smtClean="0"/>
              <a:t>Oholiab</a:t>
            </a:r>
            <a:r>
              <a:rPr lang="en-ZA" b="1" i="1" dirty="0" smtClean="0"/>
              <a:t>” </a:t>
            </a:r>
            <a:r>
              <a:rPr lang="en-ZA" dirty="0" smtClean="0"/>
              <a:t>(Aleph-hey-lamed-</a:t>
            </a:r>
            <a:r>
              <a:rPr lang="en-ZA" dirty="0" err="1" smtClean="0"/>
              <a:t>yud</a:t>
            </a:r>
            <a:r>
              <a:rPr lang="en-ZA" dirty="0" smtClean="0"/>
              <a:t>-aleph-</a:t>
            </a:r>
            <a:r>
              <a:rPr lang="en-ZA" dirty="0" err="1" smtClean="0"/>
              <a:t>beit</a:t>
            </a:r>
            <a:r>
              <a:rPr lang="en-ZA" dirty="0" smtClean="0"/>
              <a:t>) or </a:t>
            </a:r>
            <a:r>
              <a:rPr lang="en-ZA" i="1" dirty="0" smtClean="0"/>
              <a:t>“My </a:t>
            </a:r>
            <a:r>
              <a:rPr lang="en-ZA" i="1" dirty="0" err="1" smtClean="0"/>
              <a:t>Father‟s</a:t>
            </a:r>
            <a:r>
              <a:rPr lang="en-ZA" i="1" dirty="0" smtClean="0"/>
              <a:t> House</a:t>
            </a:r>
            <a:r>
              <a:rPr lang="en-ZA" dirty="0" smtClean="0"/>
              <a:t>” son of “</a:t>
            </a:r>
            <a:r>
              <a:rPr lang="en-ZA" i="1" dirty="0" err="1" smtClean="0"/>
              <a:t>Ahisamak</a:t>
            </a:r>
            <a:r>
              <a:rPr lang="en-ZA" i="1" dirty="0" smtClean="0"/>
              <a:t>”</a:t>
            </a:r>
            <a:r>
              <a:rPr lang="en-ZA" dirty="0" smtClean="0"/>
              <a:t> (Aleph-</a:t>
            </a:r>
            <a:r>
              <a:rPr lang="en-ZA" dirty="0" err="1" smtClean="0"/>
              <a:t>chet</a:t>
            </a:r>
            <a:r>
              <a:rPr lang="en-ZA" dirty="0" smtClean="0"/>
              <a:t>-</a:t>
            </a:r>
            <a:r>
              <a:rPr lang="en-ZA" dirty="0" err="1" smtClean="0"/>
              <a:t>yud</a:t>
            </a:r>
            <a:r>
              <a:rPr lang="en-ZA" dirty="0" smtClean="0"/>
              <a:t>-</a:t>
            </a:r>
            <a:r>
              <a:rPr lang="en-ZA" dirty="0" err="1" smtClean="0"/>
              <a:t>samech</a:t>
            </a:r>
            <a:r>
              <a:rPr lang="en-ZA" dirty="0" smtClean="0"/>
              <a:t>-</a:t>
            </a:r>
            <a:r>
              <a:rPr lang="en-ZA" dirty="0" err="1" smtClean="0"/>
              <a:t>mem</a:t>
            </a:r>
            <a:r>
              <a:rPr lang="en-ZA" dirty="0" smtClean="0"/>
              <a:t>-</a:t>
            </a:r>
            <a:r>
              <a:rPr lang="en-ZA" dirty="0" err="1" smtClean="0"/>
              <a:t>kaf</a:t>
            </a:r>
            <a:r>
              <a:rPr lang="en-ZA" dirty="0" smtClean="0"/>
              <a:t>) or “</a:t>
            </a:r>
            <a:r>
              <a:rPr lang="en-ZA" i="1" dirty="0" smtClean="0"/>
              <a:t>my brother is support”. </a:t>
            </a:r>
          </a:p>
          <a:p>
            <a:endParaRPr lang="en-ZA" i="1" dirty="0" smtClean="0"/>
          </a:p>
          <a:p>
            <a:r>
              <a:rPr lang="en-ZA" dirty="0" smtClean="0"/>
              <a:t>To build the Dwelling Place of the Most High; as brothers, we are supporting posts of His </a:t>
            </a:r>
            <a:r>
              <a:rPr lang="en-ZA" dirty="0" err="1" smtClean="0"/>
              <a:t>Hekal</a:t>
            </a:r>
            <a:r>
              <a:rPr lang="en-ZA" dirty="0" smtClean="0"/>
              <a:t> (His House). In addition to “</a:t>
            </a:r>
            <a:r>
              <a:rPr lang="en-ZA" i="1" dirty="0" smtClean="0"/>
              <a:t>white garments”, </a:t>
            </a:r>
            <a:r>
              <a:rPr lang="en-ZA" dirty="0" smtClean="0"/>
              <a:t>as we’ve read together many times, Yahshua said in </a:t>
            </a:r>
            <a:r>
              <a:rPr lang="en-ZA" b="1" i="1" dirty="0" smtClean="0">
                <a:solidFill>
                  <a:srgbClr val="004821"/>
                </a:solidFill>
              </a:rPr>
              <a:t>Revelation 3:12</a:t>
            </a:r>
            <a:r>
              <a:rPr lang="en-ZA" i="1" dirty="0" smtClean="0">
                <a:solidFill>
                  <a:srgbClr val="004821"/>
                </a:solidFill>
              </a:rPr>
              <a:t>; “He who overcomes, I shall make him a supporting post in the Dwelling Place of My Elohim</a:t>
            </a:r>
            <a:r>
              <a:rPr lang="en-ZA" dirty="0" smtClean="0"/>
              <a:t>.</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SHABBAT</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you, speak to the children of </a:t>
            </a:r>
            <a:r>
              <a:rPr lang="en-ZA" i="1" dirty="0" err="1" smtClean="0">
                <a:solidFill>
                  <a:srgbClr val="004821"/>
                </a:solidFill>
              </a:rPr>
              <a:t>Yisra’ĕl</a:t>
            </a:r>
            <a:r>
              <a:rPr lang="en-ZA" i="1" dirty="0" smtClean="0">
                <a:solidFill>
                  <a:srgbClr val="004821"/>
                </a:solidFill>
              </a:rPr>
              <a:t>, saying, ‘My Sabbaths you are to guard, by all means, for it is a sign between Me and you throughout your generations, to know that I, </a:t>
            </a:r>
            <a:r>
              <a:rPr lang="he-IL" i="1" dirty="0" smtClean="0">
                <a:solidFill>
                  <a:srgbClr val="004821"/>
                </a:solidFill>
              </a:rPr>
              <a:t>יהוה</a:t>
            </a:r>
            <a:r>
              <a:rPr lang="en-ZA" i="1" dirty="0" smtClean="0">
                <a:solidFill>
                  <a:srgbClr val="004821"/>
                </a:solidFill>
              </a:rPr>
              <a:t>, am setting you apart. ‘Six days work is done, and on the seventh is a Sabbath of rest, set-apart to </a:t>
            </a:r>
            <a:r>
              <a:rPr lang="he-IL" i="1" dirty="0" smtClean="0">
                <a:solidFill>
                  <a:srgbClr val="004821"/>
                </a:solidFill>
              </a:rPr>
              <a:t>יהוה</a:t>
            </a:r>
            <a:r>
              <a:rPr lang="en-ZA" i="1" dirty="0" smtClean="0">
                <a:solidFill>
                  <a:srgbClr val="004821"/>
                </a:solidFill>
              </a:rPr>
              <a:t>. Everyone doing work on the Sabbath day shall certainly be put to death. ‘And the children of </a:t>
            </a:r>
            <a:r>
              <a:rPr lang="en-ZA" i="1" dirty="0" err="1" smtClean="0">
                <a:solidFill>
                  <a:srgbClr val="004821"/>
                </a:solidFill>
              </a:rPr>
              <a:t>Yisra’ĕl</a:t>
            </a:r>
            <a:r>
              <a:rPr lang="en-ZA" i="1" dirty="0" smtClean="0">
                <a:solidFill>
                  <a:srgbClr val="004821"/>
                </a:solidFill>
              </a:rPr>
              <a:t> shall guard the Sabbath, to observe the Sabbath throughout their generations as an everlasting covenant. </a:t>
            </a:r>
            <a:r>
              <a:rPr lang="en-US" b="1" i="1" dirty="0" smtClean="0">
                <a:solidFill>
                  <a:srgbClr val="004821"/>
                </a:solidFill>
              </a:rPr>
              <a:t>(Exodus 31:13-16)</a:t>
            </a:r>
          </a:p>
          <a:p>
            <a:pPr>
              <a:lnSpc>
                <a:spcPts val="2300"/>
              </a:lnSpc>
            </a:pPr>
            <a:r>
              <a:rPr lang="en-ZA" dirty="0" smtClean="0"/>
              <a:t>The work of building the tabernacle was an immensely important task!  And yet in the midst of the instructions to build it, God reminds the Israelites to keep the Sabbath (Shabbat) – to rest. As important as any of our works are, even for the Lord, resting on Shabbat takes precedence. Even the work of God was not permitted to be elevated above the command to rest on the Sabbath. It is to be observed as a perpetual covenant, throughout time and generations.</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GOLDEN CALF</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..when the people saw that </a:t>
            </a:r>
            <a:r>
              <a:rPr lang="en-ZA" i="1" dirty="0" err="1" smtClean="0">
                <a:solidFill>
                  <a:srgbClr val="004821"/>
                </a:solidFill>
              </a:rPr>
              <a:t>Mosheh</a:t>
            </a:r>
            <a:r>
              <a:rPr lang="en-ZA" i="1" dirty="0" smtClean="0">
                <a:solidFill>
                  <a:srgbClr val="004821"/>
                </a:solidFill>
              </a:rPr>
              <a:t> was so long in coming down from the mountain, the people gathered together to </a:t>
            </a:r>
            <a:r>
              <a:rPr lang="en-ZA" i="1" dirty="0" err="1" smtClean="0">
                <a:solidFill>
                  <a:srgbClr val="004821"/>
                </a:solidFill>
              </a:rPr>
              <a:t>Aharon</a:t>
            </a:r>
            <a:r>
              <a:rPr lang="en-ZA" i="1" dirty="0" smtClean="0">
                <a:solidFill>
                  <a:srgbClr val="004821"/>
                </a:solidFill>
              </a:rPr>
              <a:t>, and said to him, “Arise, make us mighty ones who go before us. For this </a:t>
            </a:r>
            <a:r>
              <a:rPr lang="en-ZA" i="1" dirty="0" err="1" smtClean="0">
                <a:solidFill>
                  <a:srgbClr val="004821"/>
                </a:solidFill>
              </a:rPr>
              <a:t>Mosheh</a:t>
            </a:r>
            <a:r>
              <a:rPr lang="en-ZA" i="1" dirty="0" smtClean="0">
                <a:solidFill>
                  <a:srgbClr val="004821"/>
                </a:solidFill>
              </a:rPr>
              <a:t>, the man who brought us up out of the land of </a:t>
            </a:r>
            <a:r>
              <a:rPr lang="en-ZA" i="1" dirty="0" err="1" smtClean="0">
                <a:solidFill>
                  <a:srgbClr val="004821"/>
                </a:solidFill>
              </a:rPr>
              <a:t>Mitsrayim</a:t>
            </a:r>
            <a:r>
              <a:rPr lang="en-ZA" i="1" dirty="0" smtClean="0">
                <a:solidFill>
                  <a:srgbClr val="004821"/>
                </a:solidFill>
              </a:rPr>
              <a:t>, we do not know what has become of him.” And </a:t>
            </a:r>
            <a:r>
              <a:rPr lang="en-ZA" i="1" dirty="0" err="1" smtClean="0">
                <a:solidFill>
                  <a:srgbClr val="004821"/>
                </a:solidFill>
              </a:rPr>
              <a:t>Aharon</a:t>
            </a:r>
            <a:r>
              <a:rPr lang="en-ZA" i="1" dirty="0" smtClean="0">
                <a:solidFill>
                  <a:srgbClr val="004821"/>
                </a:solidFill>
              </a:rPr>
              <a:t> said to them, “Take off the golden earrings which are in the ears of your wives, your sons, and your daughters, and bring them to me.” “And all the people took off the golden earrings which were in their ears, and brought them to </a:t>
            </a:r>
            <a:r>
              <a:rPr lang="en-ZA" i="1" dirty="0" err="1" smtClean="0">
                <a:solidFill>
                  <a:srgbClr val="004821"/>
                </a:solidFill>
              </a:rPr>
              <a:t>Aharon</a:t>
            </a:r>
            <a:r>
              <a:rPr lang="en-ZA" i="1" dirty="0" smtClean="0">
                <a:solidFill>
                  <a:srgbClr val="004821"/>
                </a:solidFill>
              </a:rPr>
              <a:t>. And he took this from their hand, and he formed it with an engraving tool, and made a moulded calf...they said, “This is your mighty one, O </a:t>
            </a:r>
            <a:r>
              <a:rPr lang="en-ZA" i="1" dirty="0" err="1" smtClean="0">
                <a:solidFill>
                  <a:srgbClr val="004821"/>
                </a:solidFill>
              </a:rPr>
              <a:t>Yisra’ĕl</a:t>
            </a:r>
            <a:r>
              <a:rPr lang="en-ZA" i="1" dirty="0" smtClean="0">
                <a:solidFill>
                  <a:srgbClr val="004821"/>
                </a:solidFill>
              </a:rPr>
              <a:t>, that brought you out of the land of </a:t>
            </a:r>
            <a:r>
              <a:rPr lang="en-ZA" i="1" dirty="0" err="1" smtClean="0">
                <a:solidFill>
                  <a:srgbClr val="004821"/>
                </a:solidFill>
              </a:rPr>
              <a:t>Mitsrayim</a:t>
            </a:r>
            <a:r>
              <a:rPr lang="en-ZA" i="1" dirty="0" smtClean="0">
                <a:solidFill>
                  <a:srgbClr val="004821"/>
                </a:solidFill>
              </a:rPr>
              <a:t>!” And </a:t>
            </a:r>
            <a:r>
              <a:rPr lang="en-ZA" i="1" dirty="0" err="1" smtClean="0">
                <a:solidFill>
                  <a:srgbClr val="004821"/>
                </a:solidFill>
              </a:rPr>
              <a:t>Aharon</a:t>
            </a:r>
            <a:r>
              <a:rPr lang="en-ZA" i="1" dirty="0" smtClean="0">
                <a:solidFill>
                  <a:srgbClr val="004821"/>
                </a:solidFill>
              </a:rPr>
              <a:t> saw and built an altar before it... </a:t>
            </a:r>
            <a:r>
              <a:rPr lang="en-ZA" i="1" dirty="0" err="1" smtClean="0">
                <a:solidFill>
                  <a:srgbClr val="004821"/>
                </a:solidFill>
              </a:rPr>
              <a:t>Aharon</a:t>
            </a:r>
            <a:r>
              <a:rPr lang="en-ZA" i="1" dirty="0" smtClean="0">
                <a:solidFill>
                  <a:srgbClr val="004821"/>
                </a:solidFill>
              </a:rPr>
              <a:t> called out ..“Tomorrow is a festival to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(Exodus 32:1-5)</a:t>
            </a:r>
          </a:p>
          <a:p>
            <a:pPr>
              <a:lnSpc>
                <a:spcPts val="2100"/>
              </a:lnSpc>
            </a:pPr>
            <a:r>
              <a:rPr lang="en-ZA" dirty="0" smtClean="0"/>
              <a:t>The worship of the “golden calf”. It sounds silly, doesn’t it? It seems hard to believe that the children of Israel, after experiencing the voice and the glory of </a:t>
            </a:r>
            <a:r>
              <a:rPr lang="he-IL" dirty="0" smtClean="0"/>
              <a:t>יהוה</a:t>
            </a:r>
            <a:r>
              <a:rPr lang="en-ZA" dirty="0" smtClean="0"/>
              <a:t>, could have stooped to such a low as to demand for and worship an idol calf made of gold. There must be more to the story. </a:t>
            </a:r>
            <a:endParaRPr lang="en-ZA" sz="20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 GOING UP THE MOUNTAIN</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We are told that Moses (and Joshua) ascended Mt. Sinai without telling the people exactly when he would return:</a:t>
            </a:r>
          </a:p>
          <a:p>
            <a:pPr algn="ctr">
              <a:lnSpc>
                <a:spcPts val="21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“Come up to Me on the mountain and be there, while I give you tablets of stone, and the Torah and the command which I have written, to teach them.” And </a:t>
            </a:r>
            <a:r>
              <a:rPr lang="en-ZA" i="1" dirty="0" err="1" smtClean="0">
                <a:solidFill>
                  <a:srgbClr val="004821"/>
                </a:solidFill>
              </a:rPr>
              <a:t>Mosheh</a:t>
            </a:r>
            <a:r>
              <a:rPr lang="en-ZA" i="1" dirty="0" smtClean="0">
                <a:solidFill>
                  <a:srgbClr val="004821"/>
                </a:solidFill>
              </a:rPr>
              <a:t> arose with his assistant </a:t>
            </a:r>
            <a:r>
              <a:rPr lang="en-ZA" i="1" dirty="0" err="1" smtClean="0">
                <a:solidFill>
                  <a:srgbClr val="004821"/>
                </a:solidFill>
              </a:rPr>
              <a:t>Yehoshua</a:t>
            </a:r>
            <a:r>
              <a:rPr lang="en-ZA" i="1" dirty="0" smtClean="0">
                <a:solidFill>
                  <a:srgbClr val="004821"/>
                </a:solidFill>
              </a:rPr>
              <a:t>, and </a:t>
            </a:r>
            <a:r>
              <a:rPr lang="en-ZA" i="1" dirty="0" err="1" smtClean="0">
                <a:solidFill>
                  <a:srgbClr val="004821"/>
                </a:solidFill>
              </a:rPr>
              <a:t>Mosheh</a:t>
            </a:r>
            <a:r>
              <a:rPr lang="en-ZA" i="1" dirty="0" smtClean="0">
                <a:solidFill>
                  <a:srgbClr val="004821"/>
                </a:solidFill>
              </a:rPr>
              <a:t> went up to the mountain of Elohim. And he said to the elders, “Wait here for us until we come back to you. And see, </a:t>
            </a:r>
            <a:r>
              <a:rPr lang="en-ZA" i="1" dirty="0" err="1" smtClean="0">
                <a:solidFill>
                  <a:srgbClr val="004821"/>
                </a:solidFill>
              </a:rPr>
              <a:t>Aharon</a:t>
            </a:r>
            <a:r>
              <a:rPr lang="en-ZA" i="1" dirty="0" smtClean="0">
                <a:solidFill>
                  <a:srgbClr val="004821"/>
                </a:solidFill>
              </a:rPr>
              <a:t> and </a:t>
            </a:r>
            <a:r>
              <a:rPr lang="en-ZA" i="1" dirty="0" err="1" smtClean="0">
                <a:solidFill>
                  <a:srgbClr val="004821"/>
                </a:solidFill>
              </a:rPr>
              <a:t>Ḥur</a:t>
            </a:r>
            <a:r>
              <a:rPr lang="en-ZA" i="1" dirty="0" smtClean="0">
                <a:solidFill>
                  <a:srgbClr val="004821"/>
                </a:solidFill>
              </a:rPr>
              <a:t> are with you. Whoever has matters, let him go to them.” </a:t>
            </a:r>
            <a:r>
              <a:rPr lang="en-US" b="1" i="1" dirty="0" smtClean="0">
                <a:solidFill>
                  <a:srgbClr val="004821"/>
                </a:solidFill>
              </a:rPr>
              <a:t>(Exodus 24:12-14)</a:t>
            </a:r>
          </a:p>
          <a:p>
            <a:pPr>
              <a:lnSpc>
                <a:spcPts val="2100"/>
              </a:lnSpc>
            </a:pPr>
            <a:r>
              <a:rPr lang="en-ZA" dirty="0" smtClean="0"/>
              <a:t>The information that Moses leaves with the elders is totally open-ended as far as when he will return, however  we find out later it was </a:t>
            </a:r>
            <a:r>
              <a:rPr lang="en-ZA" dirty="0" smtClean="0">
                <a:solidFill>
                  <a:srgbClr val="004821"/>
                </a:solidFill>
              </a:rPr>
              <a:t>.... </a:t>
            </a:r>
            <a:r>
              <a:rPr lang="en-ZA" i="1" dirty="0" smtClean="0">
                <a:solidFill>
                  <a:srgbClr val="004821"/>
                </a:solidFill>
              </a:rPr>
              <a:t>forty days and forty nights. </a:t>
            </a:r>
            <a:r>
              <a:rPr lang="en-ZA" b="1" i="1" dirty="0" smtClean="0">
                <a:solidFill>
                  <a:srgbClr val="004821"/>
                </a:solidFill>
              </a:rPr>
              <a:t>(Exodus 24:18)</a:t>
            </a:r>
          </a:p>
          <a:p>
            <a:pPr>
              <a:lnSpc>
                <a:spcPts val="2100"/>
              </a:lnSpc>
            </a:pPr>
            <a:r>
              <a:rPr lang="en-ZA" dirty="0" smtClean="0"/>
              <a:t>It must be noted up to this point Moses has gone on that mountain more than once to speak to Elohim: Exodus 19:3, 19:20, 24:1. None of these previous trips appear to have been more than a day or two. </a:t>
            </a:r>
            <a:r>
              <a:rPr lang="en-ZA" i="1" dirty="0" smtClean="0"/>
              <a:t>So how long do you think the children of Israel thought Moses would be gone?</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JOURNEY</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And the appearance of the esteem of </a:t>
            </a:r>
            <a:r>
              <a:rPr lang="he-IL" i="1" dirty="0" smtClean="0">
                <a:solidFill>
                  <a:srgbClr val="004821"/>
                </a:solidFill>
              </a:rPr>
              <a:t>יהוה</a:t>
            </a:r>
            <a:r>
              <a:rPr lang="en-ZA" i="1" dirty="0" smtClean="0">
                <a:solidFill>
                  <a:srgbClr val="004821"/>
                </a:solidFill>
              </a:rPr>
              <a:t> was like a consuming fire on the top of the mountain, before the eyes of the children of </a:t>
            </a:r>
            <a:r>
              <a:rPr lang="en-ZA" i="1" dirty="0" err="1" smtClean="0">
                <a:solidFill>
                  <a:srgbClr val="004821"/>
                </a:solidFill>
              </a:rPr>
              <a:t>Yisra’ĕl</a:t>
            </a:r>
            <a:r>
              <a:rPr lang="en-ZA" i="1" dirty="0" smtClean="0">
                <a:solidFill>
                  <a:srgbClr val="004821"/>
                </a:solidFill>
              </a:rPr>
              <a:t>. </a:t>
            </a:r>
            <a:r>
              <a:rPr lang="en-US" b="1" i="1" dirty="0" smtClean="0">
                <a:solidFill>
                  <a:srgbClr val="004821"/>
                </a:solidFill>
              </a:rPr>
              <a:t>(Exodus 24:17)</a:t>
            </a:r>
          </a:p>
          <a:p>
            <a:pPr>
              <a:lnSpc>
                <a:spcPts val="2100"/>
              </a:lnSpc>
            </a:pPr>
            <a:r>
              <a:rPr lang="en-ZA" dirty="0" smtClean="0"/>
              <a:t>Mankind is by nature impatient. In fact we have a name for that and it describes us clearly … </a:t>
            </a:r>
            <a:r>
              <a:rPr lang="en-ZA" i="1" dirty="0" smtClean="0"/>
              <a:t>instant gratification</a:t>
            </a:r>
            <a:r>
              <a:rPr lang="en-ZA" dirty="0" smtClean="0"/>
              <a:t>. What would we have thought? Perhaps Moses had been consumed by the fire on that mountain. It had been so long … he was probably dead. SOMEONE would have to make a decision about what to do from here. They probably waited with great expectation for days, even weeks…then the stress of the situation became too much for them. </a:t>
            </a:r>
          </a:p>
          <a:p>
            <a:pPr>
              <a:lnSpc>
                <a:spcPts val="2100"/>
              </a:lnSpc>
            </a:pPr>
            <a:r>
              <a:rPr lang="en-ZA" dirty="0" smtClean="0"/>
              <a:t>What we do see is that nobody is talking about returning to Egypt. The conversations were consumed with </a:t>
            </a:r>
            <a:r>
              <a:rPr lang="en-ZA" i="1" dirty="0" smtClean="0"/>
              <a:t>“what shall we do?” </a:t>
            </a:r>
            <a:r>
              <a:rPr lang="en-ZA" dirty="0" smtClean="0"/>
              <a:t>They had been told over and over again of their future destination, ..</a:t>
            </a:r>
            <a:r>
              <a:rPr lang="en-ZA" i="1" dirty="0" smtClean="0">
                <a:solidFill>
                  <a:srgbClr val="004821"/>
                </a:solidFill>
              </a:rPr>
              <a:t> a land flowing with milk and honey, to the place of the </a:t>
            </a:r>
            <a:r>
              <a:rPr lang="en-ZA" i="1" dirty="0" err="1" smtClean="0">
                <a:solidFill>
                  <a:srgbClr val="004821"/>
                </a:solidFill>
              </a:rPr>
              <a:t>Kenaʽanites</a:t>
            </a:r>
            <a:r>
              <a:rPr lang="en-ZA" i="1" dirty="0" smtClean="0">
                <a:solidFill>
                  <a:srgbClr val="004821"/>
                </a:solidFill>
              </a:rPr>
              <a:t> and the </a:t>
            </a:r>
            <a:r>
              <a:rPr lang="en-ZA" i="1" dirty="0" err="1" smtClean="0">
                <a:solidFill>
                  <a:srgbClr val="004821"/>
                </a:solidFill>
              </a:rPr>
              <a:t>Ḥittites</a:t>
            </a:r>
            <a:r>
              <a:rPr lang="en-ZA" i="1" dirty="0" smtClean="0">
                <a:solidFill>
                  <a:srgbClr val="004821"/>
                </a:solidFill>
              </a:rPr>
              <a:t> and the Amorites and the </a:t>
            </a:r>
            <a:r>
              <a:rPr lang="en-ZA" i="1" dirty="0" err="1" smtClean="0">
                <a:solidFill>
                  <a:srgbClr val="004821"/>
                </a:solidFill>
              </a:rPr>
              <a:t>Perizzites</a:t>
            </a:r>
            <a:r>
              <a:rPr lang="en-ZA" i="1" dirty="0" smtClean="0">
                <a:solidFill>
                  <a:srgbClr val="004821"/>
                </a:solidFill>
              </a:rPr>
              <a:t> and the </a:t>
            </a:r>
            <a:r>
              <a:rPr lang="en-ZA" i="1" dirty="0" err="1" smtClean="0">
                <a:solidFill>
                  <a:srgbClr val="004821"/>
                </a:solidFill>
              </a:rPr>
              <a:t>Ḥiwwites</a:t>
            </a:r>
            <a:r>
              <a:rPr lang="en-ZA" i="1" dirty="0" smtClean="0">
                <a:solidFill>
                  <a:srgbClr val="004821"/>
                </a:solidFill>
              </a:rPr>
              <a:t> and the </a:t>
            </a:r>
            <a:r>
              <a:rPr lang="en-ZA" i="1" dirty="0" err="1" smtClean="0">
                <a:solidFill>
                  <a:srgbClr val="004821"/>
                </a:solidFill>
              </a:rPr>
              <a:t>Yeḇusites</a:t>
            </a:r>
            <a:r>
              <a:rPr lang="en-ZA" i="1" dirty="0" smtClean="0">
                <a:solidFill>
                  <a:srgbClr val="004821"/>
                </a:solidFill>
              </a:rPr>
              <a:t>. </a:t>
            </a:r>
            <a:r>
              <a:rPr lang="en-ZA" b="1" i="1" dirty="0" smtClean="0">
                <a:solidFill>
                  <a:srgbClr val="004821"/>
                </a:solidFill>
              </a:rPr>
              <a:t>(Exodus 3:8, 3:17, 6:8). </a:t>
            </a:r>
            <a:r>
              <a:rPr lang="en-ZA" dirty="0" smtClean="0"/>
              <a:t>They knew where they were headed (Canaan), but they really didn’t know many of the details for the journey.</a:t>
            </a:r>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ANGEL OF THE LORD</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What did they have? </a:t>
            </a:r>
          </a:p>
          <a:p>
            <a:pPr algn="ctr">
              <a:lnSpc>
                <a:spcPts val="2100"/>
              </a:lnSpc>
            </a:pPr>
            <a:r>
              <a:rPr lang="en-ZA" i="1" dirty="0" smtClean="0">
                <a:solidFill>
                  <a:srgbClr val="004821"/>
                </a:solidFill>
              </a:rPr>
              <a:t>“See, I am sending a Messenger before you to guard you in the way and to bring you into the place which I have prepared. “Be on guard before Him and obey His voice. Do not rebel against Him, for He is not going to pardon your transgression, for My Name is in Him. .. “For My Messenger shall go before you and shall bring you in to the Amorites and the </a:t>
            </a:r>
            <a:r>
              <a:rPr lang="en-ZA" i="1" dirty="0" err="1" smtClean="0">
                <a:solidFill>
                  <a:srgbClr val="004821"/>
                </a:solidFill>
              </a:rPr>
              <a:t>Ḥittites</a:t>
            </a:r>
            <a:r>
              <a:rPr lang="en-ZA" i="1" dirty="0" smtClean="0">
                <a:solidFill>
                  <a:srgbClr val="004821"/>
                </a:solidFill>
              </a:rPr>
              <a:t> and the </a:t>
            </a:r>
            <a:r>
              <a:rPr lang="en-ZA" i="1" dirty="0" err="1" smtClean="0">
                <a:solidFill>
                  <a:srgbClr val="004821"/>
                </a:solidFill>
              </a:rPr>
              <a:t>Perizzites</a:t>
            </a:r>
            <a:r>
              <a:rPr lang="en-ZA" i="1" dirty="0" smtClean="0">
                <a:solidFill>
                  <a:srgbClr val="004821"/>
                </a:solidFill>
              </a:rPr>
              <a:t> and the </a:t>
            </a:r>
            <a:r>
              <a:rPr lang="en-ZA" i="1" dirty="0" err="1" smtClean="0">
                <a:solidFill>
                  <a:srgbClr val="004821"/>
                </a:solidFill>
              </a:rPr>
              <a:t>Kenaʽanites</a:t>
            </a:r>
            <a:r>
              <a:rPr lang="en-ZA" i="1" dirty="0" smtClean="0">
                <a:solidFill>
                  <a:srgbClr val="004821"/>
                </a:solidFill>
              </a:rPr>
              <a:t> and the </a:t>
            </a:r>
            <a:r>
              <a:rPr lang="en-ZA" i="1" dirty="0" err="1" smtClean="0">
                <a:solidFill>
                  <a:srgbClr val="004821"/>
                </a:solidFill>
              </a:rPr>
              <a:t>Ḥiwwites</a:t>
            </a:r>
            <a:r>
              <a:rPr lang="en-ZA" i="1" dirty="0" smtClean="0">
                <a:solidFill>
                  <a:srgbClr val="004821"/>
                </a:solidFill>
              </a:rPr>
              <a:t> and the </a:t>
            </a:r>
            <a:r>
              <a:rPr lang="en-ZA" i="1" dirty="0" err="1" smtClean="0">
                <a:solidFill>
                  <a:srgbClr val="004821"/>
                </a:solidFill>
              </a:rPr>
              <a:t>Yeḇusites</a:t>
            </a:r>
            <a:r>
              <a:rPr lang="en-ZA" i="1" dirty="0" smtClean="0">
                <a:solidFill>
                  <a:srgbClr val="004821"/>
                </a:solidFill>
              </a:rPr>
              <a:t>, and I shall cut them off. </a:t>
            </a:r>
            <a:r>
              <a:rPr lang="en-ZA" b="1" i="1" dirty="0" smtClean="0">
                <a:solidFill>
                  <a:srgbClr val="004821"/>
                </a:solidFill>
              </a:rPr>
              <a:t>(Exodus 23:20-23)</a:t>
            </a:r>
          </a:p>
          <a:p>
            <a:pPr>
              <a:lnSpc>
                <a:spcPts val="2100"/>
              </a:lnSpc>
            </a:pPr>
            <a:r>
              <a:rPr lang="en-ZA" dirty="0" smtClean="0"/>
              <a:t>An angel is the Hebrew word </a:t>
            </a:r>
            <a:r>
              <a:rPr lang="en-ZA" dirty="0" err="1" smtClean="0"/>
              <a:t>melak</a:t>
            </a:r>
            <a:r>
              <a:rPr lang="en-ZA" dirty="0" smtClean="0"/>
              <a:t> and it means </a:t>
            </a:r>
            <a:r>
              <a:rPr lang="en-ZA" i="1" dirty="0" smtClean="0"/>
              <a:t>“messenger”</a:t>
            </a:r>
            <a:r>
              <a:rPr lang="en-ZA" dirty="0" smtClean="0"/>
              <a:t>. It can be a person, like the leaders of the assemblies in Revelation 2 &amp; 3, or it can be of divine nature. The people would have thought this angel/</a:t>
            </a:r>
            <a:r>
              <a:rPr lang="en-ZA" dirty="0" err="1" smtClean="0"/>
              <a:t>melak</a:t>
            </a:r>
            <a:r>
              <a:rPr lang="en-ZA" dirty="0" smtClean="0"/>
              <a:t> was Moses? Certainly Moses had performed many miracles in the Name of </a:t>
            </a:r>
            <a:r>
              <a:rPr lang="he-IL" dirty="0" smtClean="0"/>
              <a:t>יהוה</a:t>
            </a:r>
            <a:r>
              <a:rPr lang="en-ZA" dirty="0" smtClean="0"/>
              <a:t>. So with the information that they had, they formed a conclusion:</a:t>
            </a:r>
          </a:p>
          <a:p>
            <a:pPr algn="ctr">
              <a:lnSpc>
                <a:spcPts val="2100"/>
              </a:lnSpc>
            </a:pPr>
            <a:r>
              <a:rPr lang="en-ZA" i="1" dirty="0" smtClean="0">
                <a:solidFill>
                  <a:srgbClr val="004821"/>
                </a:solidFill>
              </a:rPr>
              <a:t>..when the people.. said ...“Arise, make us mighty ones who go before us. For this </a:t>
            </a:r>
            <a:r>
              <a:rPr lang="en-ZA" i="1" dirty="0" err="1" smtClean="0">
                <a:solidFill>
                  <a:srgbClr val="004821"/>
                </a:solidFill>
              </a:rPr>
              <a:t>Mosheh</a:t>
            </a:r>
            <a:r>
              <a:rPr lang="en-ZA" i="1" dirty="0" smtClean="0">
                <a:solidFill>
                  <a:srgbClr val="004821"/>
                </a:solidFill>
              </a:rPr>
              <a:t>, ..we do not know what has become of him.” </a:t>
            </a:r>
            <a:r>
              <a:rPr lang="en-US" b="1" i="1" dirty="0" smtClean="0">
                <a:solidFill>
                  <a:srgbClr val="004821"/>
                </a:solidFill>
              </a:rPr>
              <a:t>(Exodus 32:1)</a:t>
            </a:r>
          </a:p>
          <a:p>
            <a:pPr>
              <a:lnSpc>
                <a:spcPts val="23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WHEN YOU TAKE</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800" i="1" dirty="0" smtClean="0">
                <a:solidFill>
                  <a:srgbClr val="004821"/>
                </a:solidFill>
              </a:rPr>
              <a:t>And </a:t>
            </a:r>
            <a:r>
              <a:rPr lang="he-IL" sz="2800" i="1" dirty="0" smtClean="0">
                <a:solidFill>
                  <a:srgbClr val="004821"/>
                </a:solidFill>
              </a:rPr>
              <a:t>יהוה</a:t>
            </a:r>
            <a:r>
              <a:rPr lang="en-ZA" sz="2800" i="1" dirty="0" smtClean="0">
                <a:solidFill>
                  <a:srgbClr val="004821"/>
                </a:solidFill>
              </a:rPr>
              <a:t> spoke to </a:t>
            </a:r>
            <a:r>
              <a:rPr lang="en-ZA" sz="2800" i="1" dirty="0" err="1" smtClean="0">
                <a:solidFill>
                  <a:srgbClr val="004821"/>
                </a:solidFill>
              </a:rPr>
              <a:t>Mosheh</a:t>
            </a:r>
            <a:r>
              <a:rPr lang="en-ZA" sz="2800" i="1" dirty="0" smtClean="0">
                <a:solidFill>
                  <a:srgbClr val="004821"/>
                </a:solidFill>
              </a:rPr>
              <a:t>, saying, “When you take the census of the children of </a:t>
            </a:r>
            <a:r>
              <a:rPr lang="en-ZA" sz="2800" i="1" dirty="0" err="1" smtClean="0">
                <a:solidFill>
                  <a:srgbClr val="004821"/>
                </a:solidFill>
              </a:rPr>
              <a:t>Yisra’ĕl</a:t>
            </a:r>
            <a:r>
              <a:rPr lang="en-ZA" sz="2800" i="1" dirty="0" smtClean="0">
                <a:solidFill>
                  <a:srgbClr val="004821"/>
                </a:solidFill>
              </a:rPr>
              <a:t>, to register them, then each one shall give an atonement for his life to </a:t>
            </a:r>
            <a:r>
              <a:rPr lang="he-IL" sz="2800" i="1" dirty="0" smtClean="0">
                <a:solidFill>
                  <a:srgbClr val="004821"/>
                </a:solidFill>
              </a:rPr>
              <a:t>יהוה</a:t>
            </a:r>
            <a:r>
              <a:rPr lang="en-ZA" sz="2800" i="1" dirty="0" smtClean="0">
                <a:solidFill>
                  <a:srgbClr val="004821"/>
                </a:solidFill>
              </a:rPr>
              <a:t>, when you register them, so that there is no plague among them when you register them. </a:t>
            </a:r>
            <a:r>
              <a:rPr lang="en-US" sz="2800" b="1" i="1" dirty="0" smtClean="0">
                <a:solidFill>
                  <a:srgbClr val="004821"/>
                </a:solidFill>
              </a:rPr>
              <a:t>(Exodus 30:11-12)</a:t>
            </a:r>
          </a:p>
          <a:p>
            <a:r>
              <a:rPr lang="en-ZA" sz="2800" dirty="0" smtClean="0"/>
              <a:t>The Torah portion is more often translated as “</a:t>
            </a:r>
            <a:r>
              <a:rPr lang="en-ZA" sz="2800" i="1" dirty="0" smtClean="0"/>
              <a:t>When You Take</a:t>
            </a:r>
            <a:r>
              <a:rPr lang="en-ZA" sz="2800" dirty="0" smtClean="0"/>
              <a:t>” or </a:t>
            </a:r>
            <a:r>
              <a:rPr lang="en-ZA" sz="2800" i="1" dirty="0" smtClean="0"/>
              <a:t>“When You Take a Census</a:t>
            </a:r>
            <a:r>
              <a:rPr lang="en-ZA" sz="2800" dirty="0" smtClean="0"/>
              <a:t>”. However, this reads a little different in the Hebrew; </a:t>
            </a:r>
            <a:r>
              <a:rPr lang="en-ZA" sz="2800" dirty="0" smtClean="0">
                <a:solidFill>
                  <a:srgbClr val="C00000"/>
                </a:solidFill>
              </a:rPr>
              <a:t>“</a:t>
            </a:r>
            <a:r>
              <a:rPr lang="en-ZA" sz="2800" i="1" dirty="0" err="1" smtClean="0">
                <a:solidFill>
                  <a:srgbClr val="C00000"/>
                </a:solidFill>
              </a:rPr>
              <a:t>Ki</a:t>
            </a:r>
            <a:r>
              <a:rPr lang="en-ZA" sz="2800" i="1" dirty="0" smtClean="0">
                <a:solidFill>
                  <a:srgbClr val="C00000"/>
                </a:solidFill>
              </a:rPr>
              <a:t> </a:t>
            </a:r>
            <a:r>
              <a:rPr lang="en-ZA" sz="2800" i="1" dirty="0" err="1" smtClean="0">
                <a:solidFill>
                  <a:srgbClr val="C00000"/>
                </a:solidFill>
              </a:rPr>
              <a:t>tisa</a:t>
            </a:r>
            <a:r>
              <a:rPr lang="en-ZA" sz="2800" i="1" dirty="0" smtClean="0">
                <a:solidFill>
                  <a:srgbClr val="C00000"/>
                </a:solidFill>
              </a:rPr>
              <a:t> et </a:t>
            </a:r>
            <a:r>
              <a:rPr lang="en-ZA" sz="2800" i="1" dirty="0" err="1" smtClean="0">
                <a:solidFill>
                  <a:srgbClr val="C00000"/>
                </a:solidFill>
              </a:rPr>
              <a:t>rosh</a:t>
            </a:r>
            <a:r>
              <a:rPr lang="en-ZA" sz="2800" i="1" dirty="0" smtClean="0">
                <a:solidFill>
                  <a:srgbClr val="C00000"/>
                </a:solidFill>
              </a:rPr>
              <a:t> </a:t>
            </a:r>
            <a:r>
              <a:rPr lang="en-ZA" sz="2800" i="1" dirty="0" err="1" smtClean="0">
                <a:solidFill>
                  <a:srgbClr val="C00000"/>
                </a:solidFill>
              </a:rPr>
              <a:t>B‟nei</a:t>
            </a:r>
            <a:r>
              <a:rPr lang="en-ZA" sz="2800" i="1" dirty="0" smtClean="0">
                <a:solidFill>
                  <a:srgbClr val="C00000"/>
                </a:solidFill>
              </a:rPr>
              <a:t> </a:t>
            </a:r>
            <a:r>
              <a:rPr lang="en-ZA" sz="2800" i="1" dirty="0" err="1" smtClean="0">
                <a:solidFill>
                  <a:srgbClr val="C00000"/>
                </a:solidFill>
              </a:rPr>
              <a:t>Yisra‟el</a:t>
            </a:r>
            <a:r>
              <a:rPr lang="en-ZA" sz="2800" i="1" dirty="0" smtClean="0">
                <a:solidFill>
                  <a:srgbClr val="C00000"/>
                </a:solidFill>
              </a:rPr>
              <a:t> </a:t>
            </a:r>
            <a:r>
              <a:rPr lang="en-ZA" sz="2800" i="1" dirty="0" err="1" smtClean="0">
                <a:solidFill>
                  <a:srgbClr val="C00000"/>
                </a:solidFill>
              </a:rPr>
              <a:t>l‟paqad</a:t>
            </a:r>
            <a:r>
              <a:rPr lang="en-ZA" sz="2800" i="1" dirty="0" smtClean="0">
                <a:solidFill>
                  <a:srgbClr val="C00000"/>
                </a:solidFill>
              </a:rPr>
              <a:t> </a:t>
            </a:r>
            <a:r>
              <a:rPr lang="en-ZA" sz="2800" i="1" dirty="0" err="1" smtClean="0">
                <a:solidFill>
                  <a:srgbClr val="C00000"/>
                </a:solidFill>
              </a:rPr>
              <a:t>i‟hem</a:t>
            </a:r>
            <a:r>
              <a:rPr lang="en-ZA" sz="2800" i="1" dirty="0" smtClean="0">
                <a:solidFill>
                  <a:srgbClr val="C00000"/>
                </a:solidFill>
              </a:rPr>
              <a:t> </a:t>
            </a:r>
            <a:r>
              <a:rPr lang="en-ZA" sz="2800" i="1" dirty="0" err="1" smtClean="0">
                <a:solidFill>
                  <a:srgbClr val="C00000"/>
                </a:solidFill>
              </a:rPr>
              <a:t>l‟natanah</a:t>
            </a:r>
            <a:r>
              <a:rPr lang="en-ZA" sz="2800" i="1" dirty="0" smtClean="0">
                <a:solidFill>
                  <a:srgbClr val="C00000"/>
                </a:solidFill>
              </a:rPr>
              <a:t> </a:t>
            </a:r>
            <a:r>
              <a:rPr lang="en-ZA" sz="2800" i="1" dirty="0" err="1" smtClean="0">
                <a:solidFill>
                  <a:srgbClr val="C00000"/>
                </a:solidFill>
              </a:rPr>
              <a:t>ish</a:t>
            </a:r>
            <a:r>
              <a:rPr lang="en-ZA" sz="2800" i="1" dirty="0" smtClean="0">
                <a:solidFill>
                  <a:srgbClr val="C00000"/>
                </a:solidFill>
              </a:rPr>
              <a:t> </a:t>
            </a:r>
            <a:r>
              <a:rPr lang="en-ZA" sz="2800" i="1" dirty="0" err="1" smtClean="0">
                <a:solidFill>
                  <a:srgbClr val="C00000"/>
                </a:solidFill>
              </a:rPr>
              <a:t>kopher</a:t>
            </a:r>
            <a:r>
              <a:rPr lang="en-ZA" sz="2800" i="1" dirty="0" smtClean="0">
                <a:solidFill>
                  <a:srgbClr val="C00000"/>
                </a:solidFill>
              </a:rPr>
              <a:t> </a:t>
            </a:r>
            <a:r>
              <a:rPr lang="en-ZA" sz="2800" i="1" dirty="0" err="1" smtClean="0">
                <a:solidFill>
                  <a:srgbClr val="C00000"/>
                </a:solidFill>
              </a:rPr>
              <a:t>nefesha</a:t>
            </a:r>
            <a:r>
              <a:rPr lang="en-ZA" sz="2800" i="1" dirty="0" smtClean="0">
                <a:solidFill>
                  <a:srgbClr val="C00000"/>
                </a:solidFill>
              </a:rPr>
              <a:t> </a:t>
            </a:r>
            <a:r>
              <a:rPr lang="en-ZA" sz="2800" i="1" dirty="0" err="1" smtClean="0">
                <a:solidFill>
                  <a:srgbClr val="C00000"/>
                </a:solidFill>
              </a:rPr>
              <a:t>l„YHVH</a:t>
            </a:r>
            <a:r>
              <a:rPr lang="en-ZA" sz="2800" i="1" dirty="0" smtClean="0">
                <a:solidFill>
                  <a:srgbClr val="C00000"/>
                </a:solidFill>
              </a:rPr>
              <a:t> </a:t>
            </a:r>
            <a:r>
              <a:rPr lang="en-ZA" sz="2800" i="1" dirty="0" err="1" smtClean="0">
                <a:solidFill>
                  <a:srgbClr val="C00000"/>
                </a:solidFill>
              </a:rPr>
              <a:t>b‟paqad</a:t>
            </a:r>
            <a:r>
              <a:rPr lang="en-ZA" sz="2800" i="1" dirty="0" smtClean="0">
                <a:solidFill>
                  <a:srgbClr val="C00000"/>
                </a:solidFill>
              </a:rPr>
              <a:t> </a:t>
            </a:r>
            <a:r>
              <a:rPr lang="en-ZA" sz="2800" i="1" dirty="0" err="1" smtClean="0">
                <a:solidFill>
                  <a:srgbClr val="C00000"/>
                </a:solidFill>
              </a:rPr>
              <a:t>etam</a:t>
            </a:r>
            <a:r>
              <a:rPr lang="en-ZA" sz="2800" i="1" dirty="0" smtClean="0">
                <a:solidFill>
                  <a:srgbClr val="C00000"/>
                </a:solidFill>
              </a:rPr>
              <a:t> </a:t>
            </a:r>
            <a:r>
              <a:rPr lang="en-ZA" sz="2800" i="1" dirty="0" err="1" smtClean="0">
                <a:solidFill>
                  <a:srgbClr val="C00000"/>
                </a:solidFill>
              </a:rPr>
              <a:t>v‟lo</a:t>
            </a:r>
            <a:r>
              <a:rPr lang="en-ZA" sz="2800" i="1" dirty="0" smtClean="0">
                <a:solidFill>
                  <a:srgbClr val="C00000"/>
                </a:solidFill>
              </a:rPr>
              <a:t> YHVH </a:t>
            </a:r>
            <a:r>
              <a:rPr lang="en-ZA" sz="2800" i="1" dirty="0" err="1" smtClean="0">
                <a:solidFill>
                  <a:srgbClr val="C00000"/>
                </a:solidFill>
              </a:rPr>
              <a:t>ba‟hem</a:t>
            </a:r>
            <a:r>
              <a:rPr lang="en-ZA" sz="2800" i="1" dirty="0" smtClean="0">
                <a:solidFill>
                  <a:srgbClr val="C00000"/>
                </a:solidFill>
              </a:rPr>
              <a:t> </a:t>
            </a:r>
            <a:r>
              <a:rPr lang="en-ZA" sz="2800" i="1" dirty="0" err="1" smtClean="0">
                <a:solidFill>
                  <a:srgbClr val="C00000"/>
                </a:solidFill>
              </a:rPr>
              <a:t>nagaph</a:t>
            </a:r>
            <a:r>
              <a:rPr lang="en-ZA" sz="2800" i="1" dirty="0" smtClean="0">
                <a:solidFill>
                  <a:srgbClr val="C00000"/>
                </a:solidFill>
              </a:rPr>
              <a:t> </a:t>
            </a:r>
            <a:r>
              <a:rPr lang="en-ZA" sz="2800" i="1" dirty="0" err="1" smtClean="0">
                <a:solidFill>
                  <a:srgbClr val="C00000"/>
                </a:solidFill>
              </a:rPr>
              <a:t>etam</a:t>
            </a:r>
            <a:r>
              <a:rPr lang="en-ZA" sz="2800" i="1" dirty="0" smtClean="0">
                <a:solidFill>
                  <a:srgbClr val="C00000"/>
                </a:solidFill>
              </a:rPr>
              <a:t>.” </a:t>
            </a:r>
            <a:r>
              <a:rPr lang="en-ZA" sz="2800" dirty="0" smtClean="0"/>
              <a:t>This literally means; “</a:t>
            </a:r>
            <a:r>
              <a:rPr lang="en-ZA" sz="2800" i="1" dirty="0" smtClean="0">
                <a:solidFill>
                  <a:srgbClr val="C00000"/>
                </a:solidFill>
              </a:rPr>
              <a:t>When you lift up the heads of </a:t>
            </a:r>
            <a:r>
              <a:rPr lang="en-ZA" sz="2800" i="1" dirty="0" err="1" smtClean="0">
                <a:solidFill>
                  <a:srgbClr val="C00000"/>
                </a:solidFill>
              </a:rPr>
              <a:t>B‟nei</a:t>
            </a:r>
            <a:r>
              <a:rPr lang="en-ZA" sz="2800" i="1" dirty="0" smtClean="0">
                <a:solidFill>
                  <a:srgbClr val="C00000"/>
                </a:solidFill>
              </a:rPr>
              <a:t> </a:t>
            </a:r>
            <a:r>
              <a:rPr lang="en-ZA" sz="2800" i="1" dirty="0" err="1" smtClean="0">
                <a:solidFill>
                  <a:srgbClr val="C00000"/>
                </a:solidFill>
              </a:rPr>
              <a:t>Yisra‟el</a:t>
            </a:r>
            <a:r>
              <a:rPr lang="en-ZA" sz="2800" i="1" dirty="0" smtClean="0">
                <a:solidFill>
                  <a:srgbClr val="C00000"/>
                </a:solidFill>
              </a:rPr>
              <a:t> in the counting (</a:t>
            </a:r>
            <a:r>
              <a:rPr lang="en-ZA" sz="2800" i="1" dirty="0" err="1" smtClean="0">
                <a:solidFill>
                  <a:srgbClr val="C00000"/>
                </a:solidFill>
              </a:rPr>
              <a:t>paqad</a:t>
            </a:r>
            <a:r>
              <a:rPr lang="en-ZA" sz="2800" i="1" dirty="0" smtClean="0">
                <a:solidFill>
                  <a:srgbClr val="C00000"/>
                </a:solidFill>
              </a:rPr>
              <a:t>), they shall give of each man an atonement for his soul to YHVH, when you number (</a:t>
            </a:r>
            <a:r>
              <a:rPr lang="en-ZA" sz="2800" i="1" dirty="0" err="1" smtClean="0">
                <a:solidFill>
                  <a:srgbClr val="C00000"/>
                </a:solidFill>
              </a:rPr>
              <a:t>paqad</a:t>
            </a:r>
            <a:r>
              <a:rPr lang="en-ZA" sz="2800" i="1" dirty="0" smtClean="0">
                <a:solidFill>
                  <a:srgbClr val="C00000"/>
                </a:solidFill>
              </a:rPr>
              <a:t>) them, that from YHVH there be no plague (</a:t>
            </a:r>
            <a:r>
              <a:rPr lang="en-ZA" sz="2800" i="1" dirty="0" err="1" smtClean="0">
                <a:solidFill>
                  <a:srgbClr val="C00000"/>
                </a:solidFill>
              </a:rPr>
              <a:t>nagaph</a:t>
            </a:r>
            <a:r>
              <a:rPr lang="en-ZA" sz="2800" i="1" dirty="0" smtClean="0">
                <a:solidFill>
                  <a:srgbClr val="C00000"/>
                </a:solidFill>
              </a:rPr>
              <a:t>) upon them.” </a:t>
            </a:r>
            <a:r>
              <a:rPr lang="en-ZA" sz="2800" dirty="0" smtClean="0"/>
              <a:t>This is about taking a census, or counting the Children of Israel. However the implication here is that as this is done, they are lifted up before </a:t>
            </a:r>
            <a:r>
              <a:rPr lang="he-IL" sz="2800" dirty="0" smtClean="0"/>
              <a:t>יהוה</a:t>
            </a:r>
            <a:r>
              <a:rPr lang="en-ZA" sz="2800" dirty="0" smtClean="0"/>
              <a:t>, </a:t>
            </a:r>
            <a:r>
              <a:rPr lang="en-ZA" sz="2800" i="1" dirty="0" smtClean="0"/>
              <a:t>as </a:t>
            </a:r>
            <a:r>
              <a:rPr lang="en-ZA" sz="2800" dirty="0" smtClean="0"/>
              <a:t>if they’re being inspected. </a:t>
            </a:r>
            <a:endParaRPr lang="en-ZA" sz="2800" dirty="0" smtClean="0">
              <a:solidFill>
                <a:srgbClr val="004821"/>
              </a:solidFill>
            </a:endParaRPr>
          </a:p>
          <a:p>
            <a:endParaRPr lang="en-ZA" sz="280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ANGEL &amp; GODS</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There are two similar phrases in Exodus 23:20 and Exodus 32:1?</a:t>
            </a:r>
          </a:p>
          <a:p>
            <a:pPr>
              <a:lnSpc>
                <a:spcPts val="2100"/>
              </a:lnSpc>
            </a:pPr>
            <a:r>
              <a:rPr lang="en-ZA" dirty="0" smtClean="0"/>
              <a:t>• </a:t>
            </a:r>
            <a:r>
              <a:rPr lang="en-ZA" i="1" dirty="0" smtClean="0"/>
              <a:t>Exodus 23:20 – send an angel before you</a:t>
            </a:r>
          </a:p>
          <a:p>
            <a:pPr>
              <a:lnSpc>
                <a:spcPts val="2100"/>
              </a:lnSpc>
            </a:pPr>
            <a:r>
              <a:rPr lang="en-ZA" i="1" dirty="0" smtClean="0"/>
              <a:t>• Exodus 32:1 – make us gods that will go before us</a:t>
            </a:r>
          </a:p>
          <a:p>
            <a:pPr>
              <a:lnSpc>
                <a:spcPts val="2100"/>
              </a:lnSpc>
            </a:pPr>
            <a:r>
              <a:rPr lang="en-ZA" dirty="0" smtClean="0"/>
              <a:t>The word for gods in Exodus 32:1 is </a:t>
            </a:r>
            <a:r>
              <a:rPr lang="en-ZA" i="1" dirty="0" smtClean="0"/>
              <a:t>“Elohim”. </a:t>
            </a:r>
            <a:r>
              <a:rPr lang="en-ZA" dirty="0" smtClean="0"/>
              <a:t>This Hebrew word is usually used in the context of our Creator and Judge </a:t>
            </a:r>
            <a:r>
              <a:rPr lang="he-IL" dirty="0" smtClean="0"/>
              <a:t>יהוה</a:t>
            </a:r>
            <a:r>
              <a:rPr lang="en-ZA" dirty="0" smtClean="0"/>
              <a:t> Elohim, but is sometimes translated in other ways:</a:t>
            </a:r>
          </a:p>
          <a:p>
            <a:pPr algn="ctr">
              <a:lnSpc>
                <a:spcPts val="2100"/>
              </a:lnSpc>
            </a:pPr>
            <a:r>
              <a:rPr lang="en-ZA" i="1" dirty="0" smtClean="0">
                <a:solidFill>
                  <a:srgbClr val="004821"/>
                </a:solidFill>
              </a:rPr>
              <a:t>Yet You have made him a little less than Elohim (angels), And have crowned him with esteem and splendour. </a:t>
            </a:r>
            <a:r>
              <a:rPr lang="en-ZA" b="1" i="1" dirty="0" smtClean="0">
                <a:solidFill>
                  <a:srgbClr val="004821"/>
                </a:solidFill>
              </a:rPr>
              <a:t>(Psalms 8:5)</a:t>
            </a:r>
          </a:p>
          <a:p>
            <a:pPr>
              <a:lnSpc>
                <a:spcPts val="2100"/>
              </a:lnSpc>
            </a:pPr>
            <a:r>
              <a:rPr lang="en-ZA" dirty="0" smtClean="0"/>
              <a:t>So perhaps what they are asking for is not a replacement for the Elohim that led them out of Egypt, but rather someone who would go before them. We know from Exodus 32:1 that they believed it was Moses who had led them out of the land of Egypt. They are looking for another leader, and in their minds this </a:t>
            </a:r>
            <a:r>
              <a:rPr lang="en-ZA" dirty="0" err="1" smtClean="0"/>
              <a:t>malek</a:t>
            </a:r>
            <a:r>
              <a:rPr lang="en-ZA" dirty="0" smtClean="0"/>
              <a:t>/</a:t>
            </a:r>
            <a:r>
              <a:rPr lang="en-ZA" dirty="0" err="1" smtClean="0"/>
              <a:t>elohim</a:t>
            </a:r>
            <a:r>
              <a:rPr lang="en-ZA" dirty="0" smtClean="0"/>
              <a:t> could be a symbol </a:t>
            </a:r>
            <a:r>
              <a:rPr lang="en-ZA" i="1" dirty="0" smtClean="0">
                <a:solidFill>
                  <a:srgbClr val="C00000"/>
                </a:solidFill>
              </a:rPr>
              <a:t>(they still had an Egyptian mindset) </a:t>
            </a:r>
            <a:r>
              <a:rPr lang="en-ZA" dirty="0" smtClean="0"/>
              <a:t>as well as a person. In their minds, they were not actively seeking idolatry or polytheism. They were just reverting back to what was familiar to them. They were aware of the requirement that “</a:t>
            </a:r>
            <a:r>
              <a:rPr lang="he-IL" i="1" dirty="0" smtClean="0"/>
              <a:t>יהוה</a:t>
            </a:r>
            <a:r>
              <a:rPr lang="en-ZA" i="1" dirty="0" smtClean="0"/>
              <a:t>’s Name must be in him” </a:t>
            </a:r>
            <a:r>
              <a:rPr lang="en-ZA" dirty="0" smtClean="0"/>
              <a:t>(Exodus 23:21).</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MIGHTY ONE</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 And he took this from their hand, and he formed it with an engraving tool, and made a moulded calf...they said, “This is your mighty one, O </a:t>
            </a:r>
            <a:r>
              <a:rPr lang="en-ZA" i="1" dirty="0" err="1" smtClean="0">
                <a:solidFill>
                  <a:srgbClr val="004821"/>
                </a:solidFill>
              </a:rPr>
              <a:t>Yisra’ĕl</a:t>
            </a:r>
            <a:r>
              <a:rPr lang="en-ZA" i="1" dirty="0" smtClean="0">
                <a:solidFill>
                  <a:srgbClr val="004821"/>
                </a:solidFill>
              </a:rPr>
              <a:t>, that brought you out of the land of </a:t>
            </a:r>
            <a:r>
              <a:rPr lang="en-ZA" i="1" dirty="0" err="1" smtClean="0">
                <a:solidFill>
                  <a:srgbClr val="004821"/>
                </a:solidFill>
              </a:rPr>
              <a:t>Mitsrayim</a:t>
            </a:r>
            <a:r>
              <a:rPr lang="en-ZA" i="1" dirty="0" smtClean="0">
                <a:solidFill>
                  <a:srgbClr val="004821"/>
                </a:solidFill>
              </a:rPr>
              <a:t>!” </a:t>
            </a:r>
            <a:r>
              <a:rPr lang="en-US" b="1" i="1" dirty="0" smtClean="0">
                <a:solidFill>
                  <a:srgbClr val="004821"/>
                </a:solidFill>
              </a:rPr>
              <a:t>(Exodus 32:4)</a:t>
            </a:r>
          </a:p>
          <a:p>
            <a:pPr>
              <a:lnSpc>
                <a:spcPts val="2200"/>
              </a:lnSpc>
            </a:pPr>
            <a:r>
              <a:rPr lang="en-ZA" dirty="0" smtClean="0"/>
              <a:t>Something is amiss, Israel just declared in Exodus 32:1 that it was Moses that had led them out of Egypt? Or….in the same way that they knew it was </a:t>
            </a:r>
            <a:r>
              <a:rPr lang="he-IL" dirty="0" smtClean="0"/>
              <a:t>יהוה</a:t>
            </a:r>
            <a:r>
              <a:rPr lang="en-ZA" dirty="0" smtClean="0"/>
              <a:t> that led them out of Egypt yet in their words they say it was Moses that led them….were they also hoping that this calf could act as the symbol of the same </a:t>
            </a:r>
            <a:r>
              <a:rPr lang="he-IL" dirty="0" smtClean="0"/>
              <a:t>יהוה</a:t>
            </a:r>
            <a:r>
              <a:rPr lang="en-ZA" dirty="0" smtClean="0"/>
              <a:t> they had put their trust in? In other words the calf just represented </a:t>
            </a:r>
            <a:r>
              <a:rPr lang="he-IL" dirty="0" smtClean="0"/>
              <a:t>יהוה</a:t>
            </a:r>
            <a:r>
              <a:rPr lang="en-ZA" dirty="0" smtClean="0"/>
              <a:t>. They were not trying to replace </a:t>
            </a:r>
            <a:r>
              <a:rPr lang="he-IL" dirty="0" smtClean="0"/>
              <a:t>יהוה</a:t>
            </a:r>
            <a:r>
              <a:rPr lang="en-ZA" dirty="0" smtClean="0"/>
              <a:t>, they were trying to replace Moses. Man has a need to have a visible proof of </a:t>
            </a:r>
            <a:r>
              <a:rPr lang="he-IL" dirty="0" smtClean="0"/>
              <a:t>יהוה</a:t>
            </a:r>
            <a:r>
              <a:rPr lang="en-ZA" dirty="0" smtClean="0"/>
              <a:t>’s Presence. </a:t>
            </a:r>
            <a:r>
              <a:rPr lang="he-IL" dirty="0" smtClean="0"/>
              <a:t>יהוה</a:t>
            </a:r>
            <a:r>
              <a:rPr lang="en-ZA" dirty="0" smtClean="0"/>
              <a:t> knew of that need, and had they waited for Moses to return they would have received the plans for the Tabernacle – </a:t>
            </a:r>
            <a:r>
              <a:rPr lang="he-IL" dirty="0" smtClean="0"/>
              <a:t>יהוה</a:t>
            </a:r>
            <a:r>
              <a:rPr lang="en-ZA" dirty="0" smtClean="0"/>
              <a:t>’s choice for a physical reality based on a heavenly model.</a:t>
            </a:r>
          </a:p>
          <a:p>
            <a:pPr>
              <a:lnSpc>
                <a:spcPts val="2200"/>
              </a:lnSpc>
            </a:pPr>
            <a:r>
              <a:rPr lang="en-ZA" dirty="0" smtClean="0">
                <a:solidFill>
                  <a:srgbClr val="C00000"/>
                </a:solidFill>
              </a:rPr>
              <a:t>The same way today the cross has become a physical symbol of the presence of  </a:t>
            </a:r>
            <a:r>
              <a:rPr lang="he-IL" dirty="0" smtClean="0">
                <a:solidFill>
                  <a:srgbClr val="C00000"/>
                </a:solidFill>
              </a:rPr>
              <a:t>יהוה</a:t>
            </a:r>
            <a:r>
              <a:rPr lang="en-ZA" dirty="0" smtClean="0">
                <a:solidFill>
                  <a:srgbClr val="C00000"/>
                </a:solidFill>
              </a:rPr>
              <a:t>  for many believers? </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CELEBRATION</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Now the actions that Aaron and the children of Israel took seem to make sense because the next scenario is almost identical to what happened 40 days earlier on Mt. Sinai. Compare the two:</a:t>
            </a:r>
          </a:p>
          <a:p>
            <a:pPr algn="ctr">
              <a:lnSpc>
                <a:spcPts val="2100"/>
              </a:lnSpc>
            </a:pPr>
            <a:r>
              <a:rPr lang="en-ZA" sz="9600" i="1" dirty="0" smtClean="0">
                <a:solidFill>
                  <a:srgbClr val="004821"/>
                </a:solidFill>
              </a:rPr>
              <a:t>And </a:t>
            </a:r>
            <a:r>
              <a:rPr lang="en-ZA" sz="9600" i="1" dirty="0" err="1" smtClean="0">
                <a:solidFill>
                  <a:srgbClr val="004821"/>
                </a:solidFill>
              </a:rPr>
              <a:t>Mosheh</a:t>
            </a:r>
            <a:r>
              <a:rPr lang="en-ZA" sz="9600" i="1" dirty="0" smtClean="0">
                <a:solidFill>
                  <a:srgbClr val="004821"/>
                </a:solidFill>
              </a:rPr>
              <a:t> ..rose up early in the morning, and built an altar at the foot of the mountain, and twelve standing columns for the twelve tribes of </a:t>
            </a:r>
            <a:r>
              <a:rPr lang="en-ZA" sz="9600" i="1" dirty="0" err="1" smtClean="0">
                <a:solidFill>
                  <a:srgbClr val="004821"/>
                </a:solidFill>
              </a:rPr>
              <a:t>Yisra’ĕl</a:t>
            </a:r>
            <a:r>
              <a:rPr lang="en-ZA" sz="9600" i="1" dirty="0" smtClean="0">
                <a:solidFill>
                  <a:srgbClr val="004821"/>
                </a:solidFill>
              </a:rPr>
              <a:t>. And he sent young men of the children of </a:t>
            </a:r>
            <a:r>
              <a:rPr lang="en-ZA" sz="9600" i="1" dirty="0" err="1" smtClean="0">
                <a:solidFill>
                  <a:srgbClr val="004821"/>
                </a:solidFill>
              </a:rPr>
              <a:t>Yisra’ĕl</a:t>
            </a:r>
            <a:r>
              <a:rPr lang="en-ZA" sz="9600" i="1" dirty="0" smtClean="0">
                <a:solidFill>
                  <a:srgbClr val="004821"/>
                </a:solidFill>
              </a:rPr>
              <a:t>, and they offered burnt offerings and slaughtered peace </a:t>
            </a:r>
            <a:r>
              <a:rPr lang="en-ZA" sz="9600" i="1" dirty="0" err="1" smtClean="0">
                <a:solidFill>
                  <a:srgbClr val="004821"/>
                </a:solidFill>
              </a:rPr>
              <a:t>slaughterings</a:t>
            </a:r>
            <a:r>
              <a:rPr lang="en-ZA" sz="9600" i="1" dirty="0" smtClean="0">
                <a:solidFill>
                  <a:srgbClr val="004821"/>
                </a:solidFill>
              </a:rPr>
              <a:t> of bulls to </a:t>
            </a:r>
            <a:r>
              <a:rPr lang="he-IL" sz="9600" i="1" dirty="0" smtClean="0">
                <a:solidFill>
                  <a:srgbClr val="004821"/>
                </a:solidFill>
              </a:rPr>
              <a:t>יהוה</a:t>
            </a:r>
            <a:r>
              <a:rPr lang="en-ZA" sz="9600" i="1" dirty="0" smtClean="0">
                <a:solidFill>
                  <a:srgbClr val="004821"/>
                </a:solidFill>
              </a:rPr>
              <a:t>. .. they saw Elohim, and they ate and drank. </a:t>
            </a:r>
            <a:r>
              <a:rPr lang="en-US" sz="9600" b="1" i="1" dirty="0" smtClean="0">
                <a:solidFill>
                  <a:srgbClr val="004821"/>
                </a:solidFill>
              </a:rPr>
              <a:t>(Exodus 24:4-11)</a:t>
            </a:r>
          </a:p>
          <a:p>
            <a:pPr algn="ctr">
              <a:lnSpc>
                <a:spcPts val="2100"/>
              </a:lnSpc>
            </a:pPr>
            <a:r>
              <a:rPr lang="en-ZA" sz="9600" i="1" dirty="0" smtClean="0">
                <a:solidFill>
                  <a:srgbClr val="004821"/>
                </a:solidFill>
              </a:rPr>
              <a:t>And </a:t>
            </a:r>
            <a:r>
              <a:rPr lang="en-ZA" sz="9600" i="1" dirty="0" err="1" smtClean="0">
                <a:solidFill>
                  <a:srgbClr val="004821"/>
                </a:solidFill>
              </a:rPr>
              <a:t>Aharon</a:t>
            </a:r>
            <a:r>
              <a:rPr lang="en-ZA" sz="9600" i="1" dirty="0" smtClean="0">
                <a:solidFill>
                  <a:srgbClr val="004821"/>
                </a:solidFill>
              </a:rPr>
              <a:t> saw and built an altar before it. And </a:t>
            </a:r>
            <a:r>
              <a:rPr lang="en-ZA" sz="9600" i="1" dirty="0" err="1" smtClean="0">
                <a:solidFill>
                  <a:srgbClr val="004821"/>
                </a:solidFill>
              </a:rPr>
              <a:t>Aharon</a:t>
            </a:r>
            <a:r>
              <a:rPr lang="en-ZA" sz="9600" i="1" dirty="0" smtClean="0">
                <a:solidFill>
                  <a:srgbClr val="004821"/>
                </a:solidFill>
              </a:rPr>
              <a:t> called out and said, “Tomorrow is a festival to </a:t>
            </a:r>
            <a:r>
              <a:rPr lang="he-IL" sz="9600" i="1" dirty="0" smtClean="0">
                <a:solidFill>
                  <a:srgbClr val="004821"/>
                </a:solidFill>
              </a:rPr>
              <a:t>יהוה</a:t>
            </a:r>
            <a:r>
              <a:rPr lang="en-ZA" sz="9600" i="1" dirty="0" smtClean="0">
                <a:solidFill>
                  <a:srgbClr val="004821"/>
                </a:solidFill>
              </a:rPr>
              <a:t>.” And they rose early on the next day, and offered burnt offerings, and brought peace offerings. And the people sat down to eat and drink, and rose up to play. </a:t>
            </a:r>
            <a:r>
              <a:rPr lang="en-US" sz="9600" b="1" i="1" dirty="0" smtClean="0">
                <a:solidFill>
                  <a:srgbClr val="004821"/>
                </a:solidFill>
              </a:rPr>
              <a:t>(Exodus 32:5-6)</a:t>
            </a:r>
          </a:p>
          <a:p>
            <a:pPr>
              <a:lnSpc>
                <a:spcPts val="2100"/>
              </a:lnSpc>
            </a:pPr>
            <a:r>
              <a:rPr lang="en-ZA" sz="9600" dirty="0" smtClean="0"/>
              <a:t>The similarities?</a:t>
            </a:r>
          </a:p>
          <a:p>
            <a:pPr>
              <a:lnSpc>
                <a:spcPts val="2100"/>
              </a:lnSpc>
            </a:pPr>
            <a:r>
              <a:rPr lang="en-ZA" sz="9600" dirty="0" smtClean="0"/>
              <a:t>• An altar built in front of some sort of a symbol</a:t>
            </a:r>
          </a:p>
          <a:p>
            <a:pPr>
              <a:lnSpc>
                <a:spcPts val="2100"/>
              </a:lnSpc>
            </a:pPr>
            <a:r>
              <a:rPr lang="en-ZA" sz="9600" dirty="0" smtClean="0"/>
              <a:t>• Burnt offerings and peace offerings were offered</a:t>
            </a:r>
          </a:p>
          <a:p>
            <a:pPr>
              <a:lnSpc>
                <a:spcPts val="2100"/>
              </a:lnSpc>
            </a:pPr>
            <a:r>
              <a:rPr lang="en-ZA" sz="9600" dirty="0" smtClean="0"/>
              <a:t>• Eating and drinking</a:t>
            </a:r>
            <a:endParaRPr lang="en-US" sz="9600" b="1" i="1" dirty="0" smtClean="0">
              <a:solidFill>
                <a:srgbClr val="004821"/>
              </a:solidFill>
            </a:endParaRP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WHY THE GOLDEN CALF</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We know that the nation had some issues coming out of Egypt. The culture that they had lived in for hundreds of years had taken its toll on them and they had not completely given up their pagan ways:</a:t>
            </a:r>
          </a:p>
          <a:p>
            <a:pPr algn="ctr">
              <a:lnSpc>
                <a:spcPts val="2100"/>
              </a:lnSpc>
            </a:pPr>
            <a:r>
              <a:rPr lang="en-ZA" i="1" dirty="0" smtClean="0">
                <a:solidFill>
                  <a:srgbClr val="004821"/>
                </a:solidFill>
              </a:rPr>
              <a:t>“And you shall say to them, ‘Thus said the Master </a:t>
            </a:r>
            <a:r>
              <a:rPr lang="he-IL" i="1" dirty="0" smtClean="0">
                <a:solidFill>
                  <a:srgbClr val="004821"/>
                </a:solidFill>
              </a:rPr>
              <a:t>יהוה</a:t>
            </a:r>
            <a:r>
              <a:rPr lang="en-ZA" i="1" dirty="0" smtClean="0">
                <a:solidFill>
                  <a:srgbClr val="004821"/>
                </a:solidFill>
              </a:rPr>
              <a:t>, “On the day when I chose ... to bring them out of the land of </a:t>
            </a:r>
            <a:r>
              <a:rPr lang="en-ZA" i="1" dirty="0" err="1" smtClean="0">
                <a:solidFill>
                  <a:srgbClr val="004821"/>
                </a:solidFill>
              </a:rPr>
              <a:t>Mitsrayim</a:t>
            </a:r>
            <a:r>
              <a:rPr lang="en-ZA" i="1" dirty="0" smtClean="0">
                <a:solidFill>
                  <a:srgbClr val="004821"/>
                </a:solidFill>
              </a:rPr>
              <a:t> .. I said to them, ‘Each one of you, throw away the abominations which are before his eyes, and do not defile yourselves with the idols of </a:t>
            </a:r>
            <a:r>
              <a:rPr lang="en-ZA" i="1" dirty="0" err="1" smtClean="0">
                <a:solidFill>
                  <a:srgbClr val="004821"/>
                </a:solidFill>
              </a:rPr>
              <a:t>Mitsrayim</a:t>
            </a:r>
            <a:r>
              <a:rPr lang="en-ZA" i="1" dirty="0" smtClean="0">
                <a:solidFill>
                  <a:srgbClr val="004821"/>
                </a:solidFill>
              </a:rPr>
              <a:t>! ..“But they rebelled against Me .. I resolved to pour out My wrath on them .. But I acted for My Name’s sake, that it should not be profaned before the eyes of the gentiles .. </a:t>
            </a:r>
            <a:r>
              <a:rPr lang="en-US" b="1" i="1" dirty="0" smtClean="0">
                <a:solidFill>
                  <a:srgbClr val="004821"/>
                </a:solidFill>
              </a:rPr>
              <a:t>(Ezekiel 20:5-9)</a:t>
            </a:r>
          </a:p>
          <a:p>
            <a:pPr>
              <a:lnSpc>
                <a:spcPts val="2100"/>
              </a:lnSpc>
            </a:pPr>
            <a:r>
              <a:rPr lang="en-ZA" dirty="0" smtClean="0"/>
              <a:t>These verses make it clear that what we have is a group of people who have physically left Egypt, but still have some of Egypt left in them. They have already been given some truth:</a:t>
            </a:r>
          </a:p>
          <a:p>
            <a:pPr algn="ctr">
              <a:lnSpc>
                <a:spcPts val="2100"/>
              </a:lnSpc>
            </a:pPr>
            <a:r>
              <a:rPr lang="en-ZA" i="1" dirty="0" smtClean="0">
                <a:solidFill>
                  <a:srgbClr val="004821"/>
                </a:solidFill>
              </a:rPr>
              <a:t>“You do not make for yourself a carved image, or any likeness of that which is in the heavens above, or which is in the earth beneath, or which is in the waters under the earth, </a:t>
            </a:r>
            <a:r>
              <a:rPr lang="en-ZA" b="1" i="1" dirty="0" smtClean="0">
                <a:solidFill>
                  <a:srgbClr val="004821"/>
                </a:solidFill>
              </a:rPr>
              <a:t>(Exodus 20:4)</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STIFF NECKED</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“I have seen this people, and see, it is a stiff-necked people! </a:t>
            </a:r>
            <a:r>
              <a:rPr lang="en-US" b="1" i="1" dirty="0" smtClean="0">
                <a:solidFill>
                  <a:srgbClr val="004821"/>
                </a:solidFill>
              </a:rPr>
              <a:t>(Exodus 32:9)</a:t>
            </a:r>
          </a:p>
          <a:p>
            <a:pPr>
              <a:lnSpc>
                <a:spcPts val="2100"/>
              </a:lnSpc>
            </a:pPr>
            <a:r>
              <a:rPr lang="en-ZA" dirty="0" smtClean="0"/>
              <a:t>Someone with a stiff neck is not able to turn his head from the direction that he is going. </a:t>
            </a:r>
            <a:r>
              <a:rPr lang="en-ZA" i="1" dirty="0" smtClean="0">
                <a:solidFill>
                  <a:srgbClr val="C00000"/>
                </a:solidFill>
              </a:rPr>
              <a:t>Now if you’re going in the proper direction…no problem!</a:t>
            </a:r>
          </a:p>
          <a:p>
            <a:pPr algn="ctr">
              <a:lnSpc>
                <a:spcPts val="2100"/>
              </a:lnSpc>
            </a:pPr>
            <a:r>
              <a:rPr lang="en-ZA" i="1" dirty="0" smtClean="0">
                <a:solidFill>
                  <a:srgbClr val="004821"/>
                </a:solidFill>
              </a:rPr>
              <a:t>Consider the path of your feet, And all your ways are established. Do not turn to the right or the left; Turn your foot away from evil. </a:t>
            </a:r>
            <a:r>
              <a:rPr lang="en-ZA" b="1" i="1" dirty="0" smtClean="0">
                <a:solidFill>
                  <a:srgbClr val="004821"/>
                </a:solidFill>
              </a:rPr>
              <a:t>(Proverbs 4:26-27)</a:t>
            </a:r>
          </a:p>
          <a:p>
            <a:pPr>
              <a:lnSpc>
                <a:spcPts val="2100"/>
              </a:lnSpc>
            </a:pPr>
            <a:r>
              <a:rPr lang="en-ZA" dirty="0" smtClean="0"/>
              <a:t>But if you are walking based on the old ways that you are accustomed to…and they are contrary to </a:t>
            </a:r>
            <a:r>
              <a:rPr lang="en-ZA" dirty="0" err="1" smtClean="0"/>
              <a:t>Yah’s</a:t>
            </a:r>
            <a:r>
              <a:rPr lang="en-ZA" dirty="0" smtClean="0"/>
              <a:t> ways, and you are stubborn and will not change….then you are risking the anger of </a:t>
            </a:r>
            <a:r>
              <a:rPr lang="he-IL" dirty="0" smtClean="0"/>
              <a:t>יהוה</a:t>
            </a:r>
            <a:r>
              <a:rPr lang="en-ZA" dirty="0" smtClean="0"/>
              <a:t>. In fact He has this to say about stubbornness:</a:t>
            </a:r>
          </a:p>
          <a:p>
            <a:pPr algn="ctr">
              <a:lnSpc>
                <a:spcPts val="2100"/>
              </a:lnSpc>
            </a:pPr>
            <a:r>
              <a:rPr lang="en-ZA" i="1" dirty="0" smtClean="0">
                <a:solidFill>
                  <a:srgbClr val="004821"/>
                </a:solidFill>
              </a:rPr>
              <a:t>“For rebellion is as the sin of divination, and stubbornness is as wickedness and idolatry. Because you have rejected the word of </a:t>
            </a:r>
            <a:r>
              <a:rPr lang="he-IL" i="1" dirty="0" smtClean="0">
                <a:solidFill>
                  <a:srgbClr val="004821"/>
                </a:solidFill>
              </a:rPr>
              <a:t>יהוה</a:t>
            </a:r>
            <a:r>
              <a:rPr lang="en-ZA" i="1" dirty="0" smtClean="0">
                <a:solidFill>
                  <a:srgbClr val="004821"/>
                </a:solidFill>
              </a:rPr>
              <a:t>, He also does reject you as sovereign.” </a:t>
            </a:r>
            <a:r>
              <a:rPr lang="en-US" b="1" i="1" dirty="0" smtClean="0">
                <a:solidFill>
                  <a:srgbClr val="004821"/>
                </a:solidFill>
              </a:rPr>
              <a:t>(1 Samuel 15:23)</a:t>
            </a:r>
          </a:p>
          <a:p>
            <a:pPr>
              <a:lnSpc>
                <a:spcPts val="2100"/>
              </a:lnSpc>
            </a:pPr>
            <a:r>
              <a:rPr lang="en-ZA" dirty="0" smtClean="0"/>
              <a:t>This verse is right on with what happened to the Israelites. Stubbornness led them directly into idolatry…even though in their minds, they would not have called it this.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DISSAPOINTED</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And when the people saw that </a:t>
            </a:r>
            <a:r>
              <a:rPr lang="en-ZA" sz="2600" i="1" dirty="0" err="1" smtClean="0">
                <a:solidFill>
                  <a:srgbClr val="004821"/>
                </a:solidFill>
              </a:rPr>
              <a:t>Mosheh</a:t>
            </a:r>
            <a:r>
              <a:rPr lang="en-ZA" sz="2600" i="1" dirty="0" smtClean="0">
                <a:solidFill>
                  <a:srgbClr val="004821"/>
                </a:solidFill>
              </a:rPr>
              <a:t> </a:t>
            </a:r>
            <a:r>
              <a:rPr lang="en-ZA" sz="2600" b="1" i="1" dirty="0" smtClean="0">
                <a:solidFill>
                  <a:srgbClr val="004821"/>
                </a:solidFill>
              </a:rPr>
              <a:t>was so long </a:t>
            </a:r>
            <a:r>
              <a:rPr lang="en-ZA" sz="2600" i="1" dirty="0" smtClean="0">
                <a:solidFill>
                  <a:srgbClr val="004821"/>
                </a:solidFill>
              </a:rPr>
              <a:t>in coming down from the mountain, the people gathered together to </a:t>
            </a:r>
            <a:r>
              <a:rPr lang="en-ZA" sz="2600" i="1" dirty="0" err="1" smtClean="0">
                <a:solidFill>
                  <a:srgbClr val="004821"/>
                </a:solidFill>
              </a:rPr>
              <a:t>Aharon</a:t>
            </a:r>
            <a:r>
              <a:rPr lang="en-ZA" sz="2600" i="1" dirty="0" smtClean="0">
                <a:solidFill>
                  <a:srgbClr val="004821"/>
                </a:solidFill>
              </a:rPr>
              <a:t>, and said to him, .. </a:t>
            </a:r>
            <a:r>
              <a:rPr lang="en-ZA" sz="2600" b="1" i="1" dirty="0" smtClean="0">
                <a:solidFill>
                  <a:srgbClr val="004821"/>
                </a:solidFill>
              </a:rPr>
              <a:t>we do not know </a:t>
            </a:r>
            <a:r>
              <a:rPr lang="en-ZA" sz="2600" i="1" dirty="0" smtClean="0">
                <a:solidFill>
                  <a:srgbClr val="004821"/>
                </a:solidFill>
              </a:rPr>
              <a:t>what has become of him.” </a:t>
            </a:r>
            <a:r>
              <a:rPr lang="en-ZA" sz="2600" b="1" i="1" dirty="0" smtClean="0">
                <a:solidFill>
                  <a:srgbClr val="004821"/>
                </a:solidFill>
              </a:rPr>
              <a:t>(Exodus 32:1)</a:t>
            </a:r>
          </a:p>
          <a:p>
            <a:r>
              <a:rPr lang="en-ZA" sz="2600" dirty="0" smtClean="0"/>
              <a:t>The Hebrew word for long in coming is a term that actually implies that Moses had disappointed them. They had their own ideas of how long he should be up there on that mountain. They took their disappointment and turned it into a demand for a new leader who would fit their needs. Aaron was their choice since Joshua was not with them either. They remembered the promise for the land and they determined that it was time to move forward to claim their inheritance.</a:t>
            </a:r>
          </a:p>
          <a:p>
            <a:r>
              <a:rPr lang="en-ZA" sz="2600" dirty="0" smtClean="0"/>
              <a:t>Another phrase in the verse up above has significance… “</a:t>
            </a:r>
            <a:r>
              <a:rPr lang="en-ZA" sz="2600" i="1" dirty="0" smtClean="0"/>
              <a:t>we do not know”. </a:t>
            </a:r>
            <a:r>
              <a:rPr lang="en-ZA" sz="2600" dirty="0" smtClean="0"/>
              <a:t>This can be our downfall. Actually it was the downfall of Adam and Eve. They “</a:t>
            </a:r>
            <a:r>
              <a:rPr lang="en-ZA" sz="2600" i="1" dirty="0" smtClean="0"/>
              <a:t>did not know” </a:t>
            </a:r>
            <a:r>
              <a:rPr lang="en-ZA" sz="2600" dirty="0" smtClean="0"/>
              <a:t>if what the serpent was telling them was correct. How many times are we guilty of this when we become tired of waiting?</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WAITING</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We would benefit to learn the valuable lesson of waiting on </a:t>
            </a:r>
            <a:r>
              <a:rPr lang="he-IL" dirty="0" smtClean="0"/>
              <a:t>יהוה</a:t>
            </a:r>
            <a:r>
              <a:rPr lang="en-ZA" dirty="0" smtClean="0"/>
              <a:t>. Waiting with steadfast endurance is a great expression of faith. It means enduring patiently in confident hope that </a:t>
            </a:r>
            <a:r>
              <a:rPr lang="he-IL" dirty="0" smtClean="0"/>
              <a:t>יהוה</a:t>
            </a:r>
            <a:r>
              <a:rPr lang="en-ZA" dirty="0" smtClean="0"/>
              <a:t> will act for the salvation of His people. Here are some beautiful verses on waiting:</a:t>
            </a:r>
          </a:p>
          <a:p>
            <a:pPr algn="ctr">
              <a:lnSpc>
                <a:spcPts val="2200"/>
              </a:lnSpc>
            </a:pPr>
            <a:r>
              <a:rPr lang="en-ZA" i="1" dirty="0" smtClean="0">
                <a:solidFill>
                  <a:srgbClr val="004821"/>
                </a:solidFill>
              </a:rPr>
              <a:t>And it shall be said in that day, “See, this is our Elohim. We have waited for Him, and He saves us. This is </a:t>
            </a:r>
            <a:r>
              <a:rPr lang="he-IL" i="1" dirty="0" smtClean="0">
                <a:solidFill>
                  <a:srgbClr val="004821"/>
                </a:solidFill>
              </a:rPr>
              <a:t>יהוה</a:t>
            </a:r>
            <a:r>
              <a:rPr lang="en-ZA" i="1" dirty="0" smtClean="0">
                <a:solidFill>
                  <a:srgbClr val="004821"/>
                </a:solidFill>
              </a:rPr>
              <a:t>, we have waited for Him, let us be glad and rejoice in His deliverance.” </a:t>
            </a:r>
            <a:r>
              <a:rPr lang="en-US" b="1" i="1" dirty="0" smtClean="0">
                <a:solidFill>
                  <a:srgbClr val="004821"/>
                </a:solidFill>
              </a:rPr>
              <a:t>(Isaiah 25:9)</a:t>
            </a:r>
          </a:p>
          <a:p>
            <a:pPr algn="ctr">
              <a:lnSpc>
                <a:spcPts val="2200"/>
              </a:lnSpc>
            </a:pPr>
            <a:r>
              <a:rPr lang="en-ZA" i="1" dirty="0" smtClean="0">
                <a:solidFill>
                  <a:srgbClr val="004821"/>
                </a:solidFill>
              </a:rPr>
              <a:t>but those who wait on </a:t>
            </a:r>
            <a:r>
              <a:rPr lang="he-IL" i="1" dirty="0" smtClean="0">
                <a:solidFill>
                  <a:srgbClr val="004821"/>
                </a:solidFill>
              </a:rPr>
              <a:t>יהוה</a:t>
            </a:r>
            <a:r>
              <a:rPr lang="en-ZA" i="1" dirty="0" smtClean="0">
                <a:solidFill>
                  <a:srgbClr val="004821"/>
                </a:solidFill>
              </a:rPr>
              <a:t> renew their strength, they raise up the wing like eagles, they run and are not weary, they walk and do not faint</a:t>
            </a:r>
            <a:r>
              <a:rPr lang="en-ZA" b="1" i="1" dirty="0" smtClean="0">
                <a:solidFill>
                  <a:srgbClr val="004821"/>
                </a:solidFill>
              </a:rPr>
              <a:t>. </a:t>
            </a:r>
            <a:r>
              <a:rPr lang="en-US" b="1" i="1" dirty="0" smtClean="0">
                <a:solidFill>
                  <a:srgbClr val="004821"/>
                </a:solidFill>
              </a:rPr>
              <a:t>(Isaiah 40:31)</a:t>
            </a:r>
          </a:p>
          <a:p>
            <a:pPr>
              <a:lnSpc>
                <a:spcPts val="2200"/>
              </a:lnSpc>
            </a:pPr>
            <a:r>
              <a:rPr lang="en-ZA" dirty="0" smtClean="0"/>
              <a:t>Advice for those of us who are eager to get to their </a:t>
            </a:r>
            <a:r>
              <a:rPr lang="en-ZA" b="1" dirty="0" smtClean="0"/>
              <a:t>inheritance:</a:t>
            </a:r>
            <a:endParaRPr lang="en-ZA" i="1" dirty="0" smtClean="0">
              <a:solidFill>
                <a:srgbClr val="004821"/>
              </a:solidFill>
            </a:endParaRPr>
          </a:p>
          <a:p>
            <a:pPr algn="ctr">
              <a:lnSpc>
                <a:spcPts val="2200"/>
              </a:lnSpc>
            </a:pPr>
            <a:r>
              <a:rPr lang="en-ZA" i="1" dirty="0" smtClean="0">
                <a:solidFill>
                  <a:srgbClr val="004821"/>
                </a:solidFill>
              </a:rPr>
              <a:t>Rest in </a:t>
            </a:r>
            <a:r>
              <a:rPr lang="he-IL" i="1" dirty="0" smtClean="0">
                <a:solidFill>
                  <a:srgbClr val="004821"/>
                </a:solidFill>
              </a:rPr>
              <a:t>יהוה</a:t>
            </a:r>
            <a:r>
              <a:rPr lang="en-ZA" i="1" dirty="0" smtClean="0">
                <a:solidFill>
                  <a:srgbClr val="004821"/>
                </a:solidFill>
              </a:rPr>
              <a:t>, and wait patiently for Him; Do not fret because of him who prospers in his way, Because of the man doing wicked devices. Abstain from displeasure, and forsake wrath; Do not fret, also to do evil. For evil-doers are cut off; But those who wait on </a:t>
            </a:r>
            <a:r>
              <a:rPr lang="he-IL" i="1" dirty="0" smtClean="0">
                <a:solidFill>
                  <a:srgbClr val="004821"/>
                </a:solidFill>
              </a:rPr>
              <a:t>יהוה</a:t>
            </a:r>
            <a:r>
              <a:rPr lang="en-ZA" i="1" dirty="0" smtClean="0">
                <a:solidFill>
                  <a:srgbClr val="004821"/>
                </a:solidFill>
              </a:rPr>
              <a:t>, They shall inherit the earth. </a:t>
            </a:r>
            <a:r>
              <a:rPr lang="en-US" b="1" i="1" dirty="0" smtClean="0">
                <a:solidFill>
                  <a:srgbClr val="004821"/>
                </a:solidFill>
              </a:rPr>
              <a:t>(Psalms 37:7-9)</a:t>
            </a:r>
          </a:p>
          <a:p>
            <a:pPr>
              <a:lnSpc>
                <a:spcPts val="2200"/>
              </a:lnSpc>
            </a:pPr>
            <a:endParaRPr lang="en-US" dirty="0" smtClean="0"/>
          </a:p>
          <a:p>
            <a:pPr algn="ctr">
              <a:lnSpc>
                <a:spcPts val="2200"/>
              </a:lnSpc>
            </a:pPr>
            <a:endParaRPr lang="en-US" b="1" i="1" dirty="0" smtClean="0">
              <a:solidFill>
                <a:srgbClr val="004821"/>
              </a:solidFill>
            </a:endParaRPr>
          </a:p>
          <a:p>
            <a:pPr>
              <a:lnSpc>
                <a:spcPts val="2200"/>
              </a:lnSpc>
            </a:pP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4800" dirty="0" smtClean="0">
                <a:effectLst>
                  <a:outerShdw blurRad="38100" dist="38100" dir="2700000" algn="tl">
                    <a:srgbClr val="000000">
                      <a:alpha val="43137"/>
                    </a:srgbClr>
                  </a:outerShdw>
                </a:effectLst>
              </a:rPr>
              <a:t>יהושע</a:t>
            </a:r>
            <a:endParaRPr lang="en-ZA" sz="48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en-ZA" dirty="0" smtClean="0"/>
              <a:t>The very last command that </a:t>
            </a:r>
            <a:r>
              <a:rPr lang="he-IL" dirty="0" smtClean="0"/>
              <a:t>יהושע</a:t>
            </a:r>
            <a:r>
              <a:rPr lang="en-ZA" dirty="0" smtClean="0"/>
              <a:t> gave to His disciples before His ascension included waiting:</a:t>
            </a:r>
          </a:p>
          <a:p>
            <a:pPr algn="ctr"/>
            <a:r>
              <a:rPr lang="en-ZA" i="1" dirty="0" smtClean="0">
                <a:solidFill>
                  <a:srgbClr val="004821"/>
                </a:solidFill>
              </a:rPr>
              <a:t>And meeting with them, He commanded them not to leave </a:t>
            </a:r>
            <a:r>
              <a:rPr lang="en-ZA" i="1" dirty="0" err="1" smtClean="0">
                <a:solidFill>
                  <a:srgbClr val="004821"/>
                </a:solidFill>
              </a:rPr>
              <a:t>Yerushalayim</a:t>
            </a:r>
            <a:r>
              <a:rPr lang="en-ZA" i="1" dirty="0" smtClean="0">
                <a:solidFill>
                  <a:srgbClr val="004821"/>
                </a:solidFill>
              </a:rPr>
              <a:t>, but to wait for the Promise of the Father, “which you have heard from Me </a:t>
            </a:r>
            <a:r>
              <a:rPr lang="en-ZA" b="1" i="1" dirty="0" smtClean="0">
                <a:solidFill>
                  <a:srgbClr val="004821"/>
                </a:solidFill>
              </a:rPr>
              <a:t>(Acts 1:4)</a:t>
            </a:r>
          </a:p>
          <a:p>
            <a:r>
              <a:rPr lang="en-ZA" dirty="0" smtClean="0"/>
              <a:t>Had the disciples not waited as instructed, they would have missed being baptized with the Holy Spirit. Think of all those who waited….Noah, Abraham and Sarah, Isaac and Rebecca, Jacob, Moses, David, Paul…. nearly everyone waited for the promises given to them. In Hebrew, the root of hope is wait. </a:t>
            </a:r>
            <a:r>
              <a:rPr lang="he-IL" dirty="0" smtClean="0"/>
              <a:t>יהוה</a:t>
            </a:r>
            <a:r>
              <a:rPr lang="en-ZA" dirty="0" smtClean="0"/>
              <a:t> is the source of hope for His people, though they may have to wait.</a:t>
            </a:r>
          </a:p>
          <a:p>
            <a:pPr algn="ctr"/>
            <a:r>
              <a:rPr lang="en-ZA" i="1" dirty="0" smtClean="0">
                <a:solidFill>
                  <a:srgbClr val="004821"/>
                </a:solidFill>
              </a:rPr>
              <a:t>‘For I know the plans I am planning for you,’ declares </a:t>
            </a:r>
            <a:r>
              <a:rPr lang="he-IL" i="1" dirty="0" smtClean="0">
                <a:solidFill>
                  <a:srgbClr val="004821"/>
                </a:solidFill>
              </a:rPr>
              <a:t>יהוה</a:t>
            </a:r>
            <a:r>
              <a:rPr lang="en-ZA" i="1" dirty="0" smtClean="0">
                <a:solidFill>
                  <a:srgbClr val="004821"/>
                </a:solidFill>
              </a:rPr>
              <a:t>, ‘plans of peace and not of evil, to give you a future and an expectancy</a:t>
            </a:r>
            <a:r>
              <a:rPr lang="en-ZA" b="1" i="1" dirty="0" smtClean="0">
                <a:solidFill>
                  <a:srgbClr val="004821"/>
                </a:solidFill>
              </a:rPr>
              <a:t>. </a:t>
            </a:r>
            <a:r>
              <a:rPr lang="en-US" b="1" i="1" dirty="0" smtClean="0">
                <a:solidFill>
                  <a:srgbClr val="004821"/>
                </a:solidFill>
              </a:rPr>
              <a:t>(Jeremiah 29:11)</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APOSTLE PAUL</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Now look how Paul teaches the concepts of waiting (persevering) and hope:</a:t>
            </a:r>
          </a:p>
          <a:p>
            <a:pPr algn="ctr">
              <a:lnSpc>
                <a:spcPts val="2400"/>
              </a:lnSpc>
            </a:pPr>
            <a:r>
              <a:rPr lang="en-ZA" i="1" dirty="0" smtClean="0">
                <a:solidFill>
                  <a:srgbClr val="004821"/>
                </a:solidFill>
              </a:rPr>
              <a:t>Therefore, having been declared right by belief, we have peace with Elohim through our Master </a:t>
            </a:r>
            <a:r>
              <a:rPr lang="he-IL" i="1" dirty="0" smtClean="0">
                <a:solidFill>
                  <a:srgbClr val="004821"/>
                </a:solidFill>
              </a:rPr>
              <a:t>יהושע</a:t>
            </a:r>
            <a:r>
              <a:rPr lang="en-ZA" i="1" dirty="0" smtClean="0">
                <a:solidFill>
                  <a:srgbClr val="004821"/>
                </a:solidFill>
              </a:rPr>
              <a:t> Messiah, through whom also we have access by belief into this favour in which we stand, and we exult in the expectation of the esteem of Elohim. And not only this, but we also exult in pressures, knowing that pressure works endurance; and endurance, </a:t>
            </a:r>
            <a:r>
              <a:rPr lang="en-ZA" i="1" dirty="0" err="1" smtClean="0">
                <a:solidFill>
                  <a:srgbClr val="004821"/>
                </a:solidFill>
              </a:rPr>
              <a:t>approvedness</a:t>
            </a:r>
            <a:r>
              <a:rPr lang="en-ZA" i="1" dirty="0" smtClean="0">
                <a:solidFill>
                  <a:srgbClr val="004821"/>
                </a:solidFill>
              </a:rPr>
              <a:t>; and </a:t>
            </a:r>
            <a:r>
              <a:rPr lang="en-ZA" i="1" dirty="0" err="1" smtClean="0">
                <a:solidFill>
                  <a:srgbClr val="004821"/>
                </a:solidFill>
              </a:rPr>
              <a:t>approvedness</a:t>
            </a:r>
            <a:r>
              <a:rPr lang="en-ZA" i="1" dirty="0" smtClean="0">
                <a:solidFill>
                  <a:srgbClr val="004821"/>
                </a:solidFill>
              </a:rPr>
              <a:t>, expectation. And expectation does not disappoint, because the love of Elohim has been poured out in our hearts by the Set-apart Spirit which was given to us. </a:t>
            </a:r>
            <a:r>
              <a:rPr lang="en-US" b="1" i="1" dirty="0" smtClean="0">
                <a:solidFill>
                  <a:srgbClr val="004821"/>
                </a:solidFill>
              </a:rPr>
              <a:t>(Romans 5:1-5)</a:t>
            </a:r>
          </a:p>
          <a:p>
            <a:pPr>
              <a:lnSpc>
                <a:spcPts val="2400"/>
              </a:lnSpc>
            </a:pPr>
            <a:r>
              <a:rPr lang="en-ZA" dirty="0" smtClean="0"/>
              <a:t>And with verse 5 we connect again to Exodus 32:1 with the word “</a:t>
            </a:r>
            <a:r>
              <a:rPr lang="en-ZA" i="1" dirty="0" smtClean="0"/>
              <a:t>disappoint” </a:t>
            </a:r>
            <a:r>
              <a:rPr lang="en-ZA" dirty="0" smtClean="0"/>
              <a:t>which we saw earlier as one of the meanings of “delay”. Thus in Romans 5 we see the process of maturation as we are led in our trials from </a:t>
            </a:r>
            <a:r>
              <a:rPr lang="en-ZA" i="1" dirty="0" smtClean="0"/>
              <a:t>“waiting</a:t>
            </a:r>
            <a:r>
              <a:rPr lang="en-ZA" dirty="0" smtClean="0"/>
              <a:t>” to </a:t>
            </a:r>
            <a:r>
              <a:rPr lang="en-ZA" i="1" dirty="0" smtClean="0"/>
              <a:t>“hoping” </a:t>
            </a:r>
            <a:r>
              <a:rPr lang="en-ZA" dirty="0" smtClean="0"/>
              <a:t>which will not </a:t>
            </a:r>
            <a:r>
              <a:rPr lang="en-ZA" i="1" dirty="0" smtClean="0"/>
              <a:t>“disappoint”.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WE WILL KNOW</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For the Master </a:t>
            </a:r>
            <a:r>
              <a:rPr lang="he-IL" i="1" dirty="0" smtClean="0">
                <a:solidFill>
                  <a:srgbClr val="004821"/>
                </a:solidFill>
              </a:rPr>
              <a:t>יהוה</a:t>
            </a:r>
            <a:r>
              <a:rPr lang="en-ZA" i="1" dirty="0" smtClean="0">
                <a:solidFill>
                  <a:srgbClr val="004821"/>
                </a:solidFill>
              </a:rPr>
              <a:t> does no matter unless He reveals His secret to His servants the prophets. </a:t>
            </a:r>
            <a:r>
              <a:rPr lang="en-US" b="1" i="1" dirty="0" smtClean="0">
                <a:solidFill>
                  <a:srgbClr val="004821"/>
                </a:solidFill>
              </a:rPr>
              <a:t>(Amos 3:7)</a:t>
            </a:r>
          </a:p>
          <a:p>
            <a:pPr>
              <a:lnSpc>
                <a:spcPts val="2100"/>
              </a:lnSpc>
            </a:pPr>
            <a:r>
              <a:rPr lang="en-ZA" dirty="0" smtClean="0"/>
              <a:t>Ancient sources speak of the descendants of Joseph (Ephraim) leaving Egypt prematurely (30 years too early), and as a result being massacred. The Jewish </a:t>
            </a:r>
            <a:r>
              <a:rPr lang="en-ZA" dirty="0" err="1" smtClean="0"/>
              <a:t>Encyclopedia</a:t>
            </a:r>
            <a:r>
              <a:rPr lang="en-ZA" dirty="0" smtClean="0"/>
              <a:t> surmises that the tribe of Ephraim miscalculated the time of their deliverance from Egypt by 30 years. Because they rebelled against the Word of Elohim in leaving Egypt before the end of the captivity destined by Elohim had arrived, all except ten were slain in their battle with the Philistines. The ten men who escaped from the battle returned to Egypt and related to their brothers what had happened. According to </a:t>
            </a:r>
            <a:r>
              <a:rPr lang="en-ZA" dirty="0" err="1" smtClean="0"/>
              <a:t>Rashi</a:t>
            </a:r>
            <a:r>
              <a:rPr lang="en-ZA" dirty="0" smtClean="0"/>
              <a:t>, the source of the miscalculation was counting the years of exile from the </a:t>
            </a:r>
            <a:r>
              <a:rPr lang="en-ZA" dirty="0" err="1" smtClean="0"/>
              <a:t>Abrahamic</a:t>
            </a:r>
            <a:r>
              <a:rPr lang="en-ZA" dirty="0" smtClean="0"/>
              <a:t> Covenant, and not from the birth of Isaac, 30 years later.</a:t>
            </a:r>
          </a:p>
          <a:p>
            <a:pPr>
              <a:lnSpc>
                <a:spcPts val="2100"/>
              </a:lnSpc>
            </a:pPr>
            <a:r>
              <a:rPr lang="en-ZA" dirty="0" smtClean="0"/>
              <a:t>The Bible teaches a second Exodus. The details of that Exodus have still not been revealed to us. What we do know is that we must wait on Him. There is a danger of pressing on without Him.  </a:t>
            </a:r>
          </a:p>
          <a:p>
            <a:pPr algn="ctr">
              <a:lnSpc>
                <a:spcPts val="2100"/>
              </a:lnSpc>
            </a:pPr>
            <a:r>
              <a:rPr lang="en-ZA" i="1" dirty="0" smtClean="0">
                <a:solidFill>
                  <a:srgbClr val="004821"/>
                </a:solidFill>
              </a:rPr>
              <a:t>And belief is the substance of what is expected, the proof of what is not seen. </a:t>
            </a:r>
            <a:r>
              <a:rPr lang="en-ZA" b="1" i="1" dirty="0" smtClean="0">
                <a:solidFill>
                  <a:srgbClr val="004821"/>
                </a:solidFill>
              </a:rPr>
              <a:t>(Hebrews 11:1)</a:t>
            </a:r>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ATONEMENT</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smtClean="0">
                <a:solidFill>
                  <a:srgbClr val="004821"/>
                </a:solidFill>
              </a:rPr>
              <a:t>... shall give an atonement for his life to </a:t>
            </a:r>
            <a:r>
              <a:rPr lang="he-IL" sz="9600" i="1" dirty="0" smtClean="0">
                <a:solidFill>
                  <a:srgbClr val="004821"/>
                </a:solidFill>
              </a:rPr>
              <a:t>יהוה</a:t>
            </a:r>
            <a:r>
              <a:rPr lang="en-ZA" sz="9600" i="1" dirty="0" smtClean="0">
                <a:solidFill>
                  <a:srgbClr val="004821"/>
                </a:solidFill>
              </a:rPr>
              <a:t>.. </a:t>
            </a:r>
            <a:r>
              <a:rPr lang="en-ZA" sz="9600" b="1" i="1" dirty="0" smtClean="0">
                <a:solidFill>
                  <a:srgbClr val="004821"/>
                </a:solidFill>
              </a:rPr>
              <a:t>(Exodus 30:12)  </a:t>
            </a:r>
          </a:p>
          <a:p>
            <a:pPr>
              <a:lnSpc>
                <a:spcPts val="2100"/>
              </a:lnSpc>
            </a:pPr>
            <a:r>
              <a:rPr lang="en-ZA" sz="9600" dirty="0" smtClean="0"/>
              <a:t>The Hebrew word used for atonement in this verse is </a:t>
            </a:r>
            <a:r>
              <a:rPr lang="en-ZA" sz="9600" b="1" dirty="0" err="1" smtClean="0"/>
              <a:t>koper</a:t>
            </a:r>
            <a:r>
              <a:rPr lang="en-ZA" sz="9600" dirty="0" smtClean="0"/>
              <a:t>, which comes from the root K-P-R, or </a:t>
            </a:r>
            <a:r>
              <a:rPr lang="en-ZA" sz="9600" b="1" dirty="0" err="1" smtClean="0"/>
              <a:t>kaphar</a:t>
            </a:r>
            <a:r>
              <a:rPr lang="en-ZA" sz="9600" dirty="0" smtClean="0"/>
              <a:t>, meaning ‘</a:t>
            </a:r>
            <a:r>
              <a:rPr lang="en-ZA" sz="9600" i="1" dirty="0" smtClean="0"/>
              <a:t>to atone for</a:t>
            </a:r>
            <a:r>
              <a:rPr lang="en-ZA" sz="9600" dirty="0" smtClean="0"/>
              <a:t>’ as in </a:t>
            </a:r>
            <a:r>
              <a:rPr lang="en-ZA" sz="9600" b="1" dirty="0" smtClean="0"/>
              <a:t>Yom Kippur</a:t>
            </a:r>
            <a:r>
              <a:rPr lang="en-ZA" sz="9600" dirty="0" smtClean="0"/>
              <a:t>, the Day of Atonement.</a:t>
            </a:r>
          </a:p>
          <a:p>
            <a:pPr>
              <a:lnSpc>
                <a:spcPts val="2100"/>
              </a:lnSpc>
            </a:pPr>
            <a:r>
              <a:rPr lang="en-ZA" sz="9600" dirty="0" smtClean="0"/>
              <a:t>The atonement tax [ransom money] would shield the people from judgment. It was intended as a ransom for each life, </a:t>
            </a:r>
            <a:r>
              <a:rPr lang="en-ZA" sz="9600" i="1" dirty="0" smtClean="0">
                <a:solidFill>
                  <a:srgbClr val="004821"/>
                </a:solidFill>
              </a:rPr>
              <a:t>"that there be no plague among them when you number them."</a:t>
            </a:r>
            <a:r>
              <a:rPr lang="en-ZA" sz="9600" i="1" dirty="0" smtClean="0"/>
              <a:t> </a:t>
            </a:r>
            <a:r>
              <a:rPr lang="en-ZA" sz="9600" dirty="0" smtClean="0"/>
              <a:t>The required judgment of </a:t>
            </a:r>
            <a:r>
              <a:rPr lang="he-IL" sz="9600" dirty="0" smtClean="0"/>
              <a:t>יהוה</a:t>
            </a:r>
            <a:r>
              <a:rPr lang="en-ZA" sz="9600" dirty="0" smtClean="0"/>
              <a:t> would not smite them if this tax, their redemption price, was paid. The atonement tax taught Israel that: </a:t>
            </a:r>
          </a:p>
          <a:p>
            <a:pPr marL="363538" indent="-363538">
              <a:buFont typeface="+mj-lt"/>
              <a:buAutoNum type="arabicPeriod"/>
            </a:pPr>
            <a:r>
              <a:rPr lang="en-ZA" sz="9600" dirty="0" smtClean="0"/>
              <a:t>all men are guilty of sin, equally guilty, in His sight. As it is written,  </a:t>
            </a:r>
            <a:r>
              <a:rPr lang="en-ZA" sz="9600" i="1" dirty="0" smtClean="0">
                <a:solidFill>
                  <a:srgbClr val="004821"/>
                </a:solidFill>
              </a:rPr>
              <a:t>... there is no difference, for all have sinned and fall short of the esteem of Elohim, </a:t>
            </a:r>
            <a:r>
              <a:rPr lang="en-US" sz="9600" b="1" i="1" dirty="0" smtClean="0">
                <a:solidFill>
                  <a:srgbClr val="004821"/>
                </a:solidFill>
              </a:rPr>
              <a:t>(Romans 3:22-23) </a:t>
            </a:r>
          </a:p>
          <a:p>
            <a:pPr marL="363538" indent="-363538">
              <a:buFont typeface="+mj-lt"/>
              <a:buAutoNum type="arabicPeriod"/>
            </a:pPr>
            <a:r>
              <a:rPr lang="en-US" sz="9600" dirty="0" smtClean="0"/>
              <a:t>T</a:t>
            </a:r>
            <a:r>
              <a:rPr lang="en-ZA" sz="9600" dirty="0" smtClean="0"/>
              <a:t>he Israelites were shown that all men would be judged and the same price (penalty) would be required of each. Paul wrote,  </a:t>
            </a:r>
            <a:r>
              <a:rPr lang="en-ZA" sz="9600" i="1" dirty="0" smtClean="0">
                <a:solidFill>
                  <a:srgbClr val="004821"/>
                </a:solidFill>
              </a:rPr>
              <a:t>For the wages of sin is death, but the favourable gift of Elohim is everlasting life in Messiah </a:t>
            </a:r>
            <a:r>
              <a:rPr lang="he-IL" sz="9600" i="1" dirty="0" smtClean="0">
                <a:solidFill>
                  <a:srgbClr val="004821"/>
                </a:solidFill>
              </a:rPr>
              <a:t>יהושע</a:t>
            </a:r>
            <a:r>
              <a:rPr lang="en-US" sz="9600" i="1" dirty="0" smtClean="0">
                <a:solidFill>
                  <a:srgbClr val="004821"/>
                </a:solidFill>
              </a:rPr>
              <a:t> our Master. </a:t>
            </a:r>
            <a:r>
              <a:rPr lang="en-US" sz="9600" b="1" i="1" dirty="0" smtClean="0">
                <a:solidFill>
                  <a:srgbClr val="004821"/>
                </a:solidFill>
              </a:rPr>
              <a:t>(Romans 6:23)</a:t>
            </a:r>
          </a:p>
          <a:p>
            <a:endParaRPr lang="en-US" sz="9600" dirty="0" smtClean="0"/>
          </a:p>
          <a:p>
            <a:pPr marL="536575" indent="-536575">
              <a:buFont typeface="+mj-lt"/>
              <a:buAutoNum type="arabicPeriod"/>
            </a:pPr>
            <a:endParaRPr lang="en-ZA" sz="9600" b="1" dirty="0" smtClean="0"/>
          </a:p>
          <a:p>
            <a:r>
              <a:rPr lang="en-ZA" sz="9600" dirty="0" smtClean="0"/>
              <a:t> </a:t>
            </a:r>
          </a:p>
          <a:p>
            <a:endParaRPr lang="en-ZA" sz="96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CONSEQUENCES</a:t>
            </a:r>
            <a:endParaRPr lang="en-ZA" dirty="0"/>
          </a:p>
        </p:txBody>
      </p:sp>
      <p:sp>
        <p:nvSpPr>
          <p:cNvPr id="3" name="Content Placeholder 2"/>
          <p:cNvSpPr>
            <a:spLocks noGrp="1"/>
          </p:cNvSpPr>
          <p:nvPr>
            <p:ph idx="1"/>
          </p:nvPr>
        </p:nvSpPr>
        <p:spPr/>
        <p:txBody>
          <a:bodyPr>
            <a:normAutofit/>
          </a:bodyPr>
          <a:lstStyle/>
          <a:p>
            <a:r>
              <a:rPr lang="en-ZA" dirty="0" smtClean="0"/>
              <a:t>What was the result of the children of Israel not waiting on </a:t>
            </a:r>
            <a:r>
              <a:rPr lang="he-IL" dirty="0" smtClean="0"/>
              <a:t>יהוה</a:t>
            </a:r>
            <a:r>
              <a:rPr lang="en-ZA" dirty="0" smtClean="0"/>
              <a:t>? They made their own symbol and they identified it with </a:t>
            </a:r>
            <a:r>
              <a:rPr lang="he-IL" dirty="0" smtClean="0"/>
              <a:t>יהוה</a:t>
            </a:r>
            <a:r>
              <a:rPr lang="en-ZA" dirty="0" smtClean="0"/>
              <a:t>. They declared a feast day in the name of </a:t>
            </a:r>
            <a:r>
              <a:rPr lang="he-IL" dirty="0" smtClean="0"/>
              <a:t>יהוה</a:t>
            </a:r>
            <a:r>
              <a:rPr lang="en-ZA" dirty="0" smtClean="0"/>
              <a:t> and celebrated in a way they found appropriate. Golden calf worship mixes </a:t>
            </a:r>
            <a:r>
              <a:rPr lang="he-IL" dirty="0" smtClean="0"/>
              <a:t>יהוה</a:t>
            </a:r>
            <a:r>
              <a:rPr lang="en-ZA" dirty="0" smtClean="0"/>
              <a:t>’s system of worship with Egyptian, Babylonian, and Roman practices and beliefs and calls this true worship.</a:t>
            </a:r>
          </a:p>
          <a:p>
            <a:r>
              <a:rPr lang="en-ZA" dirty="0" smtClean="0"/>
              <a:t>Hundreds of years later, with the split of the Northern Kingdom, Jeroboam (</a:t>
            </a:r>
            <a:r>
              <a:rPr lang="en-ZA" dirty="0" err="1" smtClean="0"/>
              <a:t>Ephraimite</a:t>
            </a:r>
            <a:r>
              <a:rPr lang="en-ZA" dirty="0" smtClean="0"/>
              <a:t>) developed his own golden calf worship (1 King 12:26-33). He built two tabernacles and strategically placed them in the Northern Kingdom. One was north in the city of Dan and the other was on the southern border that divided the two kingdoms. Jeroboam mixed the Torah worship of </a:t>
            </a:r>
            <a:r>
              <a:rPr lang="he-IL" dirty="0" smtClean="0"/>
              <a:t>יהוה</a:t>
            </a:r>
            <a:r>
              <a:rPr lang="en-ZA" dirty="0" smtClean="0"/>
              <a:t> with the Egyptian golden calf worship. He came up with a new festival date and called it </a:t>
            </a:r>
            <a:r>
              <a:rPr lang="he-IL" dirty="0" smtClean="0"/>
              <a:t>יהוה</a:t>
            </a:r>
            <a:r>
              <a:rPr lang="en-ZA" dirty="0" smtClean="0"/>
              <a:t>’s.</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GOLDEN CALF WORSHIP</a:t>
            </a:r>
            <a:endParaRPr lang="en-ZA" dirty="0"/>
          </a:p>
        </p:txBody>
      </p:sp>
      <p:sp>
        <p:nvSpPr>
          <p:cNvPr id="3" name="Content Placeholder 2"/>
          <p:cNvSpPr>
            <a:spLocks noGrp="1"/>
          </p:cNvSpPr>
          <p:nvPr>
            <p:ph idx="1"/>
          </p:nvPr>
        </p:nvSpPr>
        <p:spPr/>
        <p:txBody>
          <a:bodyPr>
            <a:normAutofit/>
          </a:bodyPr>
          <a:lstStyle/>
          <a:p>
            <a:r>
              <a:rPr lang="en-ZA" dirty="0" smtClean="0"/>
              <a:t>During their time in slavery, the children of Israel would have had much exposure to Egyptian sun-god worship. According to Egyptian mythology, the Egyptians worshipped Ra as their chief </a:t>
            </a:r>
            <a:r>
              <a:rPr lang="en-ZA" dirty="0" err="1" smtClean="0"/>
              <a:t>Sungod</a:t>
            </a:r>
            <a:r>
              <a:rPr lang="en-ZA" dirty="0" smtClean="0"/>
              <a:t>. The characteristics of Ra were said to be portrayed in the strong and virile bull who they named </a:t>
            </a:r>
            <a:r>
              <a:rPr lang="en-ZA" dirty="0" err="1" smtClean="0"/>
              <a:t>Apis</a:t>
            </a:r>
            <a:r>
              <a:rPr lang="en-ZA" dirty="0" smtClean="0"/>
              <a:t>. </a:t>
            </a:r>
            <a:r>
              <a:rPr lang="en-ZA" dirty="0" err="1" smtClean="0"/>
              <a:t>Apis</a:t>
            </a:r>
            <a:r>
              <a:rPr lang="en-ZA" dirty="0" smtClean="0"/>
              <a:t> was the most important of all the sacred animals in Egypt, and was said to have been conceived from a light ray from heaven. Sometimes </a:t>
            </a:r>
            <a:r>
              <a:rPr lang="en-ZA" dirty="0" err="1" smtClean="0"/>
              <a:t>Apis</a:t>
            </a:r>
            <a:r>
              <a:rPr lang="en-ZA" dirty="0" smtClean="0"/>
              <a:t> was pictured with his mother’s sun ray between his horns.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51</a:t>
            </a:fld>
            <a:endParaRPr lang="en-ZA" dirty="0"/>
          </a:p>
        </p:txBody>
      </p:sp>
      <p:pic>
        <p:nvPicPr>
          <p:cNvPr id="1026" name="Picture 2" descr="http://www.christies.com/lotfinderimages/d51578/d5157868l.jpg"/>
          <p:cNvPicPr>
            <a:picLocks noChangeAspect="1" noChangeArrowheads="1"/>
          </p:cNvPicPr>
          <p:nvPr/>
        </p:nvPicPr>
        <p:blipFill>
          <a:blip r:embed="rId2" cstate="print"/>
          <a:srcRect/>
          <a:stretch>
            <a:fillRect/>
          </a:stretch>
        </p:blipFill>
        <p:spPr bwMode="auto">
          <a:xfrm>
            <a:off x="1763688" y="908720"/>
            <a:ext cx="5328592" cy="499947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amond(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3000 DIED</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And he took the calf which they had made, and burned it in the fire, and ground it into powder, and scattered it on the face of the water and made the children of </a:t>
            </a:r>
            <a:r>
              <a:rPr lang="en-ZA" i="1" dirty="0" err="1" smtClean="0">
                <a:solidFill>
                  <a:srgbClr val="004821"/>
                </a:solidFill>
              </a:rPr>
              <a:t>Yisra’ĕl</a:t>
            </a:r>
            <a:r>
              <a:rPr lang="en-ZA" i="1" dirty="0" smtClean="0">
                <a:solidFill>
                  <a:srgbClr val="004821"/>
                </a:solidFill>
              </a:rPr>
              <a:t> drink it. .. “Who is for </a:t>
            </a:r>
            <a:r>
              <a:rPr lang="he-IL" i="1" dirty="0" smtClean="0">
                <a:solidFill>
                  <a:srgbClr val="004821"/>
                </a:solidFill>
              </a:rPr>
              <a:t>יהוה</a:t>
            </a:r>
            <a:r>
              <a:rPr lang="en-ZA" i="1" dirty="0" smtClean="0">
                <a:solidFill>
                  <a:srgbClr val="004821"/>
                </a:solidFill>
              </a:rPr>
              <a:t>? Come to me.” And all the sons of </a:t>
            </a:r>
            <a:r>
              <a:rPr lang="en-ZA" i="1" dirty="0" err="1" smtClean="0">
                <a:solidFill>
                  <a:srgbClr val="004821"/>
                </a:solidFill>
              </a:rPr>
              <a:t>Lĕwi</a:t>
            </a:r>
            <a:r>
              <a:rPr lang="en-ZA" i="1" dirty="0" smtClean="0">
                <a:solidFill>
                  <a:srgbClr val="004821"/>
                </a:solidFill>
              </a:rPr>
              <a:t> gathered themselves to him. And he said to them, “Thus said </a:t>
            </a:r>
            <a:r>
              <a:rPr lang="he-IL" i="1" dirty="0" smtClean="0">
                <a:solidFill>
                  <a:srgbClr val="004821"/>
                </a:solidFill>
              </a:rPr>
              <a:t>יהוה</a:t>
            </a:r>
            <a:r>
              <a:rPr lang="en-ZA" i="1" dirty="0" smtClean="0">
                <a:solidFill>
                  <a:srgbClr val="004821"/>
                </a:solidFill>
              </a:rPr>
              <a:t> Elohim of </a:t>
            </a:r>
            <a:r>
              <a:rPr lang="en-ZA" i="1" dirty="0" err="1" smtClean="0">
                <a:solidFill>
                  <a:srgbClr val="004821"/>
                </a:solidFill>
              </a:rPr>
              <a:t>Yisra’ĕl</a:t>
            </a:r>
            <a:r>
              <a:rPr lang="en-ZA" i="1" dirty="0" smtClean="0">
                <a:solidFill>
                  <a:srgbClr val="004821"/>
                </a:solidFill>
              </a:rPr>
              <a:t>: ‘Each one put his sword on his side, pass over to and fro from gate to gate in the camp, and each one slay his brother, and each one his friend, and each one his relative.’ ” And the sons of </a:t>
            </a:r>
            <a:r>
              <a:rPr lang="en-ZA" i="1" dirty="0" err="1" smtClean="0">
                <a:solidFill>
                  <a:srgbClr val="004821"/>
                </a:solidFill>
              </a:rPr>
              <a:t>Lĕwi</a:t>
            </a:r>
            <a:r>
              <a:rPr lang="en-ZA" i="1" dirty="0" smtClean="0">
                <a:solidFill>
                  <a:srgbClr val="004821"/>
                </a:solidFill>
              </a:rPr>
              <a:t> did according to the word of </a:t>
            </a:r>
            <a:r>
              <a:rPr lang="en-ZA" i="1" dirty="0" err="1" smtClean="0">
                <a:solidFill>
                  <a:srgbClr val="004821"/>
                </a:solidFill>
              </a:rPr>
              <a:t>Mosheh</a:t>
            </a:r>
            <a:r>
              <a:rPr lang="en-ZA" i="1" dirty="0" smtClean="0">
                <a:solidFill>
                  <a:srgbClr val="004821"/>
                </a:solidFill>
              </a:rPr>
              <a:t>. And about three thousand men of the people fell that day. </a:t>
            </a:r>
            <a:r>
              <a:rPr lang="en-US" i="1" dirty="0" smtClean="0">
                <a:solidFill>
                  <a:srgbClr val="004821"/>
                </a:solidFill>
              </a:rPr>
              <a:t>(Exodus 32:20-28)</a:t>
            </a:r>
          </a:p>
          <a:p>
            <a:pPr>
              <a:lnSpc>
                <a:spcPts val="2200"/>
              </a:lnSpc>
            </a:pPr>
            <a:r>
              <a:rPr lang="en-ZA" dirty="0" smtClean="0"/>
              <a:t>How did the Levites know which people were unfaithful to </a:t>
            </a:r>
            <a:r>
              <a:rPr lang="he-IL" dirty="0" smtClean="0"/>
              <a:t>יהוה</a:t>
            </a:r>
            <a:r>
              <a:rPr lang="en-ZA" dirty="0" smtClean="0"/>
              <a:t>? Numbers 5 describes the test of the unfaithful wife called the Law of Jealousy. The drink caused the unfaithful wife’s abdomen to swell and her thigh to waste away. If they were faithful, no harm would come to them by the drink. In Exodus 32, those who served Moses had no trouble </a:t>
            </a:r>
            <a:r>
              <a:rPr lang="en-ZA" i="1" dirty="0" smtClean="0"/>
              <a:t>seeing </a:t>
            </a:r>
            <a:r>
              <a:rPr lang="en-ZA" dirty="0" smtClean="0"/>
              <a:t>who was faithful and who was not faithful to </a:t>
            </a:r>
            <a:r>
              <a:rPr lang="he-IL" dirty="0" smtClean="0"/>
              <a:t>יהוה</a:t>
            </a:r>
            <a:r>
              <a:rPr lang="en-ZA" dirty="0" smtClean="0"/>
              <a:t>. The people killed that day had </a:t>
            </a:r>
            <a:r>
              <a:rPr lang="en-ZA" i="1" dirty="0" smtClean="0"/>
              <a:t>the extended abdomen and the rotting thigh</a:t>
            </a:r>
            <a:r>
              <a:rPr lang="en-ZA" dirty="0" smtClean="0"/>
              <a:t>.</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52</a:t>
            </a:fld>
            <a:endParaRPr lang="en-ZA"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dirty="0" smtClean="0"/>
              <a:t>While Moses was </a:t>
            </a:r>
            <a:r>
              <a:rPr lang="en-ZA" sz="9600" i="1" dirty="0" smtClean="0"/>
              <a:t>"blotted out", </a:t>
            </a:r>
            <a:r>
              <a:rPr lang="en-ZA" sz="9600" dirty="0" smtClean="0"/>
              <a:t>as it were, from the previous </a:t>
            </a:r>
            <a:r>
              <a:rPr lang="en-ZA" sz="9600" dirty="0" err="1" smtClean="0"/>
              <a:t>parshah</a:t>
            </a:r>
            <a:r>
              <a:rPr lang="en-ZA" sz="9600" dirty="0" smtClean="0"/>
              <a:t> of TETZAVEH, he is the central figure in our present </a:t>
            </a:r>
            <a:r>
              <a:rPr lang="en-ZA" sz="9600" dirty="0" err="1" smtClean="0"/>
              <a:t>parshah</a:t>
            </a:r>
            <a:r>
              <a:rPr lang="en-ZA" sz="9600" dirty="0" smtClean="0"/>
              <a:t> of KI TISA. In the previous </a:t>
            </a:r>
            <a:r>
              <a:rPr lang="en-ZA" sz="9600" dirty="0" err="1" smtClean="0"/>
              <a:t>parshah</a:t>
            </a:r>
            <a:r>
              <a:rPr lang="en-ZA" sz="9600" dirty="0" smtClean="0"/>
              <a:t> we saw that the role of the Priest, as epitomized in Aaron, is to secure atonement. But how can atonement come when the priest himself is in need of atonement -- when the splendour of religious service itself has become corrupted because of the inherent "</a:t>
            </a:r>
            <a:r>
              <a:rPr lang="en-ZA" sz="9600" i="1" dirty="0" smtClean="0"/>
              <a:t>flaw</a:t>
            </a:r>
            <a:r>
              <a:rPr lang="en-ZA" sz="9600" dirty="0" smtClean="0"/>
              <a:t>" in this-worldly glory?</a:t>
            </a:r>
          </a:p>
          <a:p>
            <a:pPr>
              <a:lnSpc>
                <a:spcPts val="2200"/>
              </a:lnSpc>
            </a:pPr>
            <a:r>
              <a:rPr lang="en-ZA" sz="9600" dirty="0" smtClean="0"/>
              <a:t>KI TISA teaches that ultimately, atonement can come only through from the Sage, as epitomized in Moses (whose characteristic quality is NETZACH, "</a:t>
            </a:r>
            <a:r>
              <a:rPr lang="en-ZA" sz="9600" i="1" dirty="0" smtClean="0"/>
              <a:t>Victory"</a:t>
            </a:r>
            <a:r>
              <a:rPr lang="en-ZA" sz="9600" dirty="0" smtClean="0"/>
              <a:t> -- as when he </a:t>
            </a:r>
            <a:r>
              <a:rPr lang="en-ZA" sz="9600" i="1" dirty="0" smtClean="0"/>
              <a:t>"argues</a:t>
            </a:r>
            <a:r>
              <a:rPr lang="en-ZA" sz="9600" dirty="0" smtClean="0"/>
              <a:t>" with </a:t>
            </a:r>
            <a:r>
              <a:rPr lang="he-IL" sz="9600" dirty="0" smtClean="0"/>
              <a:t>יהוה</a:t>
            </a:r>
            <a:r>
              <a:rPr lang="en-ZA" sz="9600" dirty="0" smtClean="0"/>
              <a:t> when pleading for forgiveness). Moses alone "</a:t>
            </a:r>
            <a:r>
              <a:rPr lang="en-ZA" sz="9600" i="1" dirty="0" smtClean="0"/>
              <a:t>found </a:t>
            </a:r>
            <a:r>
              <a:rPr lang="en-ZA" sz="9600" i="1" dirty="0" err="1" smtClean="0"/>
              <a:t>favor</a:t>
            </a:r>
            <a:r>
              <a:rPr lang="en-ZA" sz="9600" dirty="0" smtClean="0"/>
              <a:t>" in</a:t>
            </a:r>
            <a:r>
              <a:rPr lang="he-IL" sz="9600" dirty="0" smtClean="0"/>
              <a:t>יהוה </a:t>
            </a:r>
            <a:r>
              <a:rPr lang="en-ZA" sz="9600" dirty="0" smtClean="0"/>
              <a:t>'s eyes, eliciting the revelation of the Thirteen Attributes of Mercy (Ex. 34:6): Both before the sin and after the sin, </a:t>
            </a:r>
            <a:r>
              <a:rPr lang="he-IL" sz="9600" dirty="0" smtClean="0"/>
              <a:t>יהוה</a:t>
            </a:r>
            <a:r>
              <a:rPr lang="en-ZA" sz="9600" dirty="0" smtClean="0"/>
              <a:t> does not change. He is always the same: </a:t>
            </a:r>
            <a:r>
              <a:rPr lang="en-ZA" sz="9600" dirty="0" smtClean="0">
                <a:solidFill>
                  <a:srgbClr val="C00000"/>
                </a:solidFill>
              </a:rPr>
              <a:t>"</a:t>
            </a:r>
            <a:r>
              <a:rPr lang="en-ZA" sz="9600" i="1" dirty="0" smtClean="0">
                <a:solidFill>
                  <a:srgbClr val="C00000"/>
                </a:solidFill>
              </a:rPr>
              <a:t>loving and gracious, patient, and abundant in mercy and truth." </a:t>
            </a:r>
            <a:r>
              <a:rPr lang="en-ZA" sz="9600" dirty="0" smtClean="0"/>
              <a:t>True atonement comes from practicing these same virtues: </a:t>
            </a:r>
            <a:r>
              <a:rPr lang="en-ZA" sz="9600" i="1" dirty="0" smtClean="0">
                <a:solidFill>
                  <a:srgbClr val="004821"/>
                </a:solidFill>
              </a:rPr>
              <a:t>"And you shall go in His ways" (Deut. 28:9).</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53</a:t>
            </a:fld>
            <a:endParaRPr lang="en-ZA"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THIRTEEN ATTRIBUTES OF MERCY</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passed before him and proclaimed, “</a:t>
            </a:r>
            <a:r>
              <a:rPr lang="he-IL" i="1" dirty="0" smtClean="0">
                <a:solidFill>
                  <a:srgbClr val="004821"/>
                </a:solidFill>
              </a:rPr>
              <a:t>יהוה</a:t>
            </a:r>
            <a:r>
              <a:rPr lang="en-US" i="1" dirty="0" smtClean="0">
                <a:solidFill>
                  <a:srgbClr val="004821"/>
                </a:solidFill>
              </a:rPr>
              <a:t>, </a:t>
            </a:r>
            <a:r>
              <a:rPr lang="he-IL" i="1" dirty="0" smtClean="0">
                <a:solidFill>
                  <a:srgbClr val="004821"/>
                </a:solidFill>
              </a:rPr>
              <a:t>יהוה</a:t>
            </a:r>
            <a:r>
              <a:rPr lang="en-ZA" i="1" dirty="0" smtClean="0">
                <a:solidFill>
                  <a:srgbClr val="004821"/>
                </a:solidFill>
              </a:rPr>
              <a:t>, an </a:t>
            </a:r>
            <a:r>
              <a:rPr lang="en-ZA" i="1" dirty="0" err="1" smtClean="0">
                <a:solidFill>
                  <a:srgbClr val="004821"/>
                </a:solidFill>
              </a:rPr>
              <a:t>Ěl</a:t>
            </a:r>
            <a:r>
              <a:rPr lang="en-ZA" i="1" dirty="0" smtClean="0">
                <a:solidFill>
                  <a:srgbClr val="004821"/>
                </a:solidFill>
              </a:rPr>
              <a:t> compassionate and showing favour, patient, and great in kindness and truth, watching over kindness for thousands, forgiving crookedness and transgression and sin, but by no means leaving unpunished</a:t>
            </a:r>
            <a:r>
              <a:rPr lang="en-ZA" i="1" baseline="30000" dirty="0" smtClean="0">
                <a:solidFill>
                  <a:srgbClr val="004821"/>
                </a:solidFill>
              </a:rPr>
              <a:t>1</a:t>
            </a:r>
            <a:r>
              <a:rPr lang="en-ZA" i="1" dirty="0" smtClean="0">
                <a:solidFill>
                  <a:srgbClr val="004821"/>
                </a:solidFill>
              </a:rPr>
              <a:t>, visiting the crookedness of the fathers upon the children and the children’s children to the third and the fourth generation.” Footnote: </a:t>
            </a:r>
            <a:r>
              <a:rPr lang="en-ZA" i="1" baseline="30000" dirty="0" smtClean="0">
                <a:solidFill>
                  <a:srgbClr val="004821"/>
                </a:solidFill>
              </a:rPr>
              <a:t>1</a:t>
            </a:r>
            <a:r>
              <a:rPr lang="en-ZA" i="1" dirty="0" smtClean="0">
                <a:solidFill>
                  <a:srgbClr val="004821"/>
                </a:solidFill>
              </a:rPr>
              <a:t>This is confirmed in Num. 14:18, and in Jer. 30:11. </a:t>
            </a:r>
            <a:r>
              <a:rPr lang="en-US" b="1" i="1" dirty="0" smtClean="0">
                <a:solidFill>
                  <a:srgbClr val="004821"/>
                </a:solidFill>
              </a:rPr>
              <a:t>(Exodus 34:6-7)</a:t>
            </a:r>
          </a:p>
          <a:p>
            <a:r>
              <a:rPr lang="en-ZA" dirty="0" smtClean="0"/>
              <a:t>While the sanctimonious nations of the world never cease berating and criticizing the Jews and Israel for their supposed sins, the actual followers of the Torah continue with the inglorious work of </a:t>
            </a:r>
            <a:r>
              <a:rPr lang="en-ZA" dirty="0" err="1" smtClean="0"/>
              <a:t>Teshuvah</a:t>
            </a:r>
            <a:r>
              <a:rPr lang="en-ZA" dirty="0" smtClean="0"/>
              <a:t>, scrutinizing themselves for flaws and striving to correct them instead of denying and papering over them. </a:t>
            </a:r>
            <a:r>
              <a:rPr lang="en-ZA" dirty="0" smtClean="0">
                <a:solidFill>
                  <a:srgbClr val="C00000"/>
                </a:solidFill>
              </a:rPr>
              <a:t>"</a:t>
            </a:r>
            <a:r>
              <a:rPr lang="en-ZA" i="1" dirty="0" smtClean="0">
                <a:solidFill>
                  <a:srgbClr val="C00000"/>
                </a:solidFill>
              </a:rPr>
              <a:t>And He, being compassionate, will atone for sin".</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54</a:t>
            </a:fld>
            <a:endParaRPr lang="en-ZA"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WHAT TO DO WHEN WAITING</a:t>
            </a:r>
            <a:endParaRPr lang="en-ZA" dirty="0"/>
          </a:p>
        </p:txBody>
      </p:sp>
      <p:sp>
        <p:nvSpPr>
          <p:cNvPr id="3" name="Content Placeholder 2"/>
          <p:cNvSpPr>
            <a:spLocks noGrp="1"/>
          </p:cNvSpPr>
          <p:nvPr>
            <p:ph idx="1"/>
          </p:nvPr>
        </p:nvSpPr>
        <p:spPr/>
        <p:txBody>
          <a:bodyPr>
            <a:normAutofit/>
          </a:bodyPr>
          <a:lstStyle/>
          <a:p>
            <a:r>
              <a:rPr lang="en-ZA" dirty="0" smtClean="0"/>
              <a:t>After the children of Israel are once more in the good graces of </a:t>
            </a:r>
            <a:r>
              <a:rPr lang="he-IL" dirty="0" smtClean="0"/>
              <a:t>יהוה</a:t>
            </a:r>
            <a:r>
              <a:rPr lang="en-ZA" dirty="0" smtClean="0"/>
              <a:t>, He repeats the commandment to not make an idol:</a:t>
            </a:r>
          </a:p>
          <a:p>
            <a:pPr algn="ctr"/>
            <a:r>
              <a:rPr lang="en-ZA" i="1" dirty="0" smtClean="0">
                <a:solidFill>
                  <a:srgbClr val="004821"/>
                </a:solidFill>
              </a:rPr>
              <a:t>“Do not make a moulded mighty one for yourselves. </a:t>
            </a:r>
            <a:r>
              <a:rPr lang="en-ZA" b="1" i="1" dirty="0" smtClean="0">
                <a:solidFill>
                  <a:srgbClr val="004821"/>
                </a:solidFill>
              </a:rPr>
              <a:t>(Exodus 34:17)</a:t>
            </a:r>
          </a:p>
          <a:p>
            <a:r>
              <a:rPr lang="en-ZA" dirty="0" smtClean="0"/>
              <a:t>If you continue reading through verse 25, you will find what you should do instead:</a:t>
            </a:r>
          </a:p>
          <a:p>
            <a:r>
              <a:rPr lang="en-ZA" dirty="0" smtClean="0"/>
              <a:t>• Keep the feast of Unleavened Bread (includes Passover)</a:t>
            </a:r>
          </a:p>
          <a:p>
            <a:r>
              <a:rPr lang="en-ZA" dirty="0" smtClean="0"/>
              <a:t>• Keep the Shabbat</a:t>
            </a:r>
          </a:p>
          <a:p>
            <a:r>
              <a:rPr lang="en-ZA" dirty="0" smtClean="0"/>
              <a:t>• Keep Shavuot (Pentecost)</a:t>
            </a:r>
          </a:p>
          <a:p>
            <a:r>
              <a:rPr lang="en-ZA" dirty="0" smtClean="0"/>
              <a:t>• Keep </a:t>
            </a:r>
            <a:r>
              <a:rPr lang="en-ZA" dirty="0" err="1" smtClean="0"/>
              <a:t>Sukkot</a:t>
            </a:r>
            <a:r>
              <a:rPr lang="en-ZA" dirty="0" smtClean="0"/>
              <a:t> (Feast of Ingathering – fall)</a:t>
            </a:r>
          </a:p>
          <a:p>
            <a:r>
              <a:rPr lang="en-ZA" dirty="0" smtClean="0"/>
              <a:t>I think we can see where the heart of the Father is. Waiting is difficult. But He’s told us what to do while we wait. And what could be better than to rest on the Sabbath and to celebrate the Feasts!</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55</a:t>
            </a:fld>
            <a:endParaRPr lang="en-Z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10</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smtClean="0">
                <a:solidFill>
                  <a:srgbClr val="004821"/>
                </a:solidFill>
              </a:rPr>
              <a:t>“Everyone among those who are registered is to give this: half a </a:t>
            </a:r>
            <a:r>
              <a:rPr lang="en-ZA" sz="9600" i="1" dirty="0" err="1" smtClean="0">
                <a:solidFill>
                  <a:srgbClr val="004821"/>
                </a:solidFill>
              </a:rPr>
              <a:t>sheqel</a:t>
            </a:r>
            <a:r>
              <a:rPr lang="en-ZA" sz="9600" i="1" dirty="0" smtClean="0">
                <a:solidFill>
                  <a:srgbClr val="004821"/>
                </a:solidFill>
              </a:rPr>
              <a:t> [one-fifth of an ounce of silver] according to the </a:t>
            </a:r>
            <a:r>
              <a:rPr lang="en-ZA" sz="9600" i="1" dirty="0" err="1" smtClean="0">
                <a:solidFill>
                  <a:srgbClr val="004821"/>
                </a:solidFill>
              </a:rPr>
              <a:t>sheqel</a:t>
            </a:r>
            <a:r>
              <a:rPr lang="en-ZA" sz="9600" i="1" dirty="0" smtClean="0">
                <a:solidFill>
                  <a:srgbClr val="004821"/>
                </a:solidFill>
              </a:rPr>
              <a:t> of the set-apart place, twenty </a:t>
            </a:r>
            <a:r>
              <a:rPr lang="en-ZA" sz="9600" i="1" dirty="0" err="1" smtClean="0">
                <a:solidFill>
                  <a:srgbClr val="004821"/>
                </a:solidFill>
              </a:rPr>
              <a:t>gĕrahs</a:t>
            </a:r>
            <a:r>
              <a:rPr lang="en-ZA" sz="9600" i="1" dirty="0" smtClean="0">
                <a:solidFill>
                  <a:srgbClr val="004821"/>
                </a:solidFill>
              </a:rPr>
              <a:t> being a </a:t>
            </a:r>
            <a:r>
              <a:rPr lang="en-ZA" sz="9600" i="1" dirty="0" err="1" smtClean="0">
                <a:solidFill>
                  <a:srgbClr val="004821"/>
                </a:solidFill>
              </a:rPr>
              <a:t>sheqel</a:t>
            </a:r>
            <a:r>
              <a:rPr lang="en-ZA" sz="9600" i="1" dirty="0" smtClean="0">
                <a:solidFill>
                  <a:srgbClr val="004821"/>
                </a:solidFill>
              </a:rPr>
              <a:t>. The half-</a:t>
            </a:r>
            <a:r>
              <a:rPr lang="en-ZA" sz="9600" i="1" dirty="0" err="1" smtClean="0">
                <a:solidFill>
                  <a:srgbClr val="004821"/>
                </a:solidFill>
              </a:rPr>
              <a:t>sheqel</a:t>
            </a:r>
            <a:r>
              <a:rPr lang="en-ZA" sz="9600" i="1" dirty="0" smtClean="0">
                <a:solidFill>
                  <a:srgbClr val="004821"/>
                </a:solidFill>
              </a:rPr>
              <a:t> is the contribution to </a:t>
            </a:r>
            <a:r>
              <a:rPr lang="he-IL" sz="9600" i="1" dirty="0" smtClean="0">
                <a:solidFill>
                  <a:srgbClr val="004821"/>
                </a:solidFill>
              </a:rPr>
              <a:t>יהוה</a:t>
            </a:r>
            <a:r>
              <a:rPr lang="en-US" sz="9600" i="1" dirty="0" smtClean="0">
                <a:solidFill>
                  <a:srgbClr val="004821"/>
                </a:solidFill>
              </a:rPr>
              <a:t>. </a:t>
            </a:r>
            <a:r>
              <a:rPr lang="en-US" sz="9600" b="1" i="1" dirty="0" smtClean="0">
                <a:solidFill>
                  <a:srgbClr val="004821"/>
                </a:solidFill>
              </a:rPr>
              <a:t>(Exodus 30:13)</a:t>
            </a:r>
          </a:p>
          <a:p>
            <a:pPr>
              <a:lnSpc>
                <a:spcPts val="2100"/>
              </a:lnSpc>
            </a:pPr>
            <a:r>
              <a:rPr lang="en-ZA" sz="9600" dirty="0" smtClean="0"/>
              <a:t>A shekel, is a measure of weight used in all aspects of the Tabernacle and as the currency standard. One shekel equals 20 </a:t>
            </a:r>
            <a:r>
              <a:rPr lang="en-ZA" sz="9600" dirty="0" err="1" smtClean="0"/>
              <a:t>gerahs</a:t>
            </a:r>
            <a:r>
              <a:rPr lang="en-ZA" sz="9600" dirty="0" smtClean="0"/>
              <a:t>, so a half shekel would equal ten </a:t>
            </a:r>
            <a:r>
              <a:rPr lang="en-ZA" sz="9600" dirty="0" err="1" smtClean="0"/>
              <a:t>gerahs</a:t>
            </a:r>
            <a:r>
              <a:rPr lang="en-ZA" sz="9600" dirty="0" smtClean="0"/>
              <a:t> an important number in </a:t>
            </a:r>
            <a:r>
              <a:rPr lang="en-ZA" sz="9600" dirty="0" err="1" smtClean="0"/>
              <a:t>Elohim’s</a:t>
            </a:r>
            <a:r>
              <a:rPr lang="en-ZA" sz="9600" dirty="0" smtClean="0"/>
              <a:t> economy. In “</a:t>
            </a:r>
            <a:r>
              <a:rPr lang="en-ZA" sz="9600" i="1" dirty="0" smtClean="0"/>
              <a:t>Hebrew thought”, “ten” </a:t>
            </a:r>
            <a:r>
              <a:rPr lang="en-ZA" sz="9600" dirty="0" smtClean="0"/>
              <a:t>is the number of divine order. Ten is the numeric value of the letter </a:t>
            </a:r>
            <a:r>
              <a:rPr lang="en-ZA" sz="9600" dirty="0" err="1" smtClean="0"/>
              <a:t>Yud</a:t>
            </a:r>
            <a:r>
              <a:rPr lang="en-ZA" sz="9600" dirty="0" smtClean="0"/>
              <a:t>, the first letter of </a:t>
            </a:r>
            <a:r>
              <a:rPr lang="he-IL" sz="9600" dirty="0" smtClean="0"/>
              <a:t>יהוה</a:t>
            </a:r>
            <a:r>
              <a:rPr lang="en-ZA" sz="9600" dirty="0" smtClean="0"/>
              <a:t>’s Name. There were ten generations from Adam to Noah and 10 from Noah to Abraham. There are also the “</a:t>
            </a:r>
            <a:r>
              <a:rPr lang="en-ZA" sz="9600" i="1" dirty="0" smtClean="0"/>
              <a:t>Ten” </a:t>
            </a:r>
            <a:r>
              <a:rPr lang="en-ZA" sz="9600" dirty="0" smtClean="0"/>
              <a:t>Commandments given at Mt. Sinai to complete the Covenant. There were “ten” plagues brought on Egypt to complete </a:t>
            </a:r>
            <a:r>
              <a:rPr lang="en-ZA" sz="9600" dirty="0" err="1" smtClean="0"/>
              <a:t>Yah’s</a:t>
            </a:r>
            <a:r>
              <a:rPr lang="en-ZA" sz="9600" dirty="0" smtClean="0"/>
              <a:t> judgment on the </a:t>
            </a:r>
            <a:r>
              <a:rPr lang="en-ZA" sz="9600" dirty="0" err="1" smtClean="0"/>
              <a:t>Mitzrites</a:t>
            </a:r>
            <a:r>
              <a:rPr lang="en-ZA" sz="9600" dirty="0" smtClean="0"/>
              <a:t>. There were a total of “</a:t>
            </a:r>
            <a:r>
              <a:rPr lang="en-ZA" sz="9600" i="1" dirty="0" smtClean="0"/>
              <a:t>ten”</a:t>
            </a:r>
            <a:r>
              <a:rPr lang="en-ZA" sz="9600" dirty="0" smtClean="0"/>
              <a:t> rebellions in the wilderness. Then, there was the parable of the “</a:t>
            </a:r>
            <a:r>
              <a:rPr lang="en-ZA" sz="9600" i="1" dirty="0" smtClean="0"/>
              <a:t>ten”</a:t>
            </a:r>
            <a:r>
              <a:rPr lang="en-ZA" sz="9600" dirty="0" smtClean="0"/>
              <a:t> virgins, given by </a:t>
            </a:r>
            <a:r>
              <a:rPr lang="he-IL" sz="9600" dirty="0" smtClean="0"/>
              <a:t>יהושע</a:t>
            </a:r>
            <a:r>
              <a:rPr lang="en-ZA" sz="9600" dirty="0" smtClean="0"/>
              <a:t>, to describe the kingdom just prior to His return. </a:t>
            </a:r>
          </a:p>
          <a:p>
            <a:pPr>
              <a:lnSpc>
                <a:spcPts val="2100"/>
              </a:lnSpc>
            </a:pPr>
            <a:r>
              <a:rPr lang="en-ZA" sz="9600" b="1" i="1" dirty="0" smtClean="0"/>
              <a:t>Note: </a:t>
            </a:r>
            <a:r>
              <a:rPr lang="en-ZA" sz="9600" dirty="0" smtClean="0"/>
              <a:t>The ransom for the “first born” (5 shekels) is exactly “ten” times that amount.</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SILVER</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This atonement (contribution ~ </a:t>
            </a:r>
            <a:r>
              <a:rPr lang="en-ZA" sz="9600" dirty="0" err="1" smtClean="0"/>
              <a:t>terumah</a:t>
            </a:r>
            <a:r>
              <a:rPr lang="en-ZA" sz="9600" dirty="0" smtClean="0"/>
              <a:t>) was in silver, silver (</a:t>
            </a:r>
            <a:r>
              <a:rPr lang="en-ZA" sz="9600" dirty="0" err="1" smtClean="0"/>
              <a:t>keseph</a:t>
            </a:r>
            <a:r>
              <a:rPr lang="en-ZA" sz="9600" dirty="0" smtClean="0"/>
              <a:t>) represents us (man) and our love for </a:t>
            </a:r>
            <a:r>
              <a:rPr lang="he-IL" sz="9600" dirty="0" smtClean="0"/>
              <a:t>יהוה</a:t>
            </a:r>
            <a:r>
              <a:rPr lang="en-ZA" sz="9600" dirty="0" smtClean="0"/>
              <a:t>; wherein “</a:t>
            </a:r>
            <a:r>
              <a:rPr lang="en-ZA" sz="9600" i="1" dirty="0" smtClean="0"/>
              <a:t>gold”</a:t>
            </a:r>
            <a:r>
              <a:rPr lang="en-ZA" sz="9600" dirty="0" smtClean="0"/>
              <a:t> represents His love for us. The definition of </a:t>
            </a:r>
            <a:r>
              <a:rPr lang="en-ZA" sz="9600" b="1" dirty="0" smtClean="0"/>
              <a:t>silver</a:t>
            </a:r>
            <a:r>
              <a:rPr lang="en-ZA" sz="9600" dirty="0" smtClean="0"/>
              <a:t> is: </a:t>
            </a:r>
            <a:r>
              <a:rPr lang="en-ZA" sz="9600" i="1" dirty="0" smtClean="0">
                <a:solidFill>
                  <a:srgbClr val="C00000"/>
                </a:solidFill>
              </a:rPr>
              <a:t>a soft, white, precious univalent metallic element having the highest electrical and thermal conductivity of any metal.</a:t>
            </a:r>
            <a:r>
              <a:rPr lang="en-ZA" sz="9600" dirty="0" smtClean="0"/>
              <a:t> </a:t>
            </a:r>
          </a:p>
          <a:p>
            <a:pPr algn="ctr">
              <a:lnSpc>
                <a:spcPts val="2100"/>
              </a:lnSpc>
            </a:pPr>
            <a:r>
              <a:rPr lang="en-ZA" sz="9600" i="1" dirty="0" smtClean="0">
                <a:solidFill>
                  <a:srgbClr val="004821"/>
                </a:solidFill>
              </a:rPr>
              <a:t>And the silver from the ones counted .. were for casting the sockets of the set-apart place and the bases of the veil: .. And of the one thousand seven hundred and seventy-five </a:t>
            </a:r>
            <a:r>
              <a:rPr lang="en-ZA" sz="9600" i="1" dirty="0" err="1" smtClean="0">
                <a:solidFill>
                  <a:srgbClr val="004821"/>
                </a:solidFill>
              </a:rPr>
              <a:t>sheqels</a:t>
            </a:r>
            <a:r>
              <a:rPr lang="en-ZA" sz="9600" i="1" dirty="0" smtClean="0">
                <a:solidFill>
                  <a:srgbClr val="004821"/>
                </a:solidFill>
              </a:rPr>
              <a:t> he made hooks for the columns, and overlaid their tops, and made bands for them. </a:t>
            </a:r>
            <a:r>
              <a:rPr lang="en-ZA" sz="9600" b="1" i="1" dirty="0" smtClean="0">
                <a:solidFill>
                  <a:srgbClr val="004821"/>
                </a:solidFill>
              </a:rPr>
              <a:t>(Exodus 38:25-28)</a:t>
            </a:r>
          </a:p>
          <a:p>
            <a:pPr>
              <a:lnSpc>
                <a:spcPts val="2100"/>
              </a:lnSpc>
            </a:pPr>
            <a:r>
              <a:rPr lang="en-ZA" sz="9600" dirty="0" smtClean="0"/>
              <a:t>These are all integral parts to the support of the </a:t>
            </a:r>
            <a:r>
              <a:rPr lang="en-ZA" sz="9600" dirty="0" err="1" smtClean="0"/>
              <a:t>Mishkan</a:t>
            </a:r>
            <a:r>
              <a:rPr lang="en-ZA" sz="9600" dirty="0" smtClean="0"/>
              <a:t>. Those who were counted as Israel formed the support for the </a:t>
            </a:r>
            <a:r>
              <a:rPr lang="en-ZA" sz="9600" dirty="0" err="1" smtClean="0"/>
              <a:t>Mishkan</a:t>
            </a:r>
            <a:r>
              <a:rPr lang="en-ZA" sz="9600" dirty="0" smtClean="0"/>
              <a:t> (Dwelling Place) of </a:t>
            </a:r>
            <a:r>
              <a:rPr lang="he-IL" sz="9600" dirty="0" smtClean="0"/>
              <a:t>יהוה</a:t>
            </a:r>
            <a:r>
              <a:rPr lang="en-ZA" sz="9600" dirty="0" smtClean="0"/>
              <a:t>. The same applies to those who become conductive to </a:t>
            </a:r>
            <a:r>
              <a:rPr lang="he-IL" sz="9600" dirty="0" smtClean="0"/>
              <a:t>יהוה</a:t>
            </a:r>
            <a:r>
              <a:rPr lang="en-ZA" sz="9600" dirty="0" smtClean="0"/>
              <a:t>’s will, will become the support in the new Yerushalayim. </a:t>
            </a:r>
            <a:r>
              <a:rPr lang="en-ZA" sz="9600" i="1" dirty="0" smtClean="0">
                <a:solidFill>
                  <a:srgbClr val="004821"/>
                </a:solidFill>
              </a:rPr>
              <a:t>“He who overcomes, I shall make him a supporting post in the Dwelling Place of My Elohim, and he shall by no means go out. And I shall write on him the Name of My Elohim and the name of the city of My Elohim, the renewed </a:t>
            </a:r>
            <a:r>
              <a:rPr lang="en-ZA" sz="9600" i="1" dirty="0" err="1" smtClean="0">
                <a:solidFill>
                  <a:srgbClr val="004821"/>
                </a:solidFill>
              </a:rPr>
              <a:t>Yerushalayim</a:t>
            </a:r>
            <a:r>
              <a:rPr lang="en-ZA" sz="9600" i="1" dirty="0" smtClean="0">
                <a:solidFill>
                  <a:srgbClr val="004821"/>
                </a:solidFill>
              </a:rPr>
              <a:t>, .. and My renewed Name. </a:t>
            </a:r>
            <a:r>
              <a:rPr lang="en-ZA" sz="9600" b="1" i="1" dirty="0" smtClean="0">
                <a:solidFill>
                  <a:srgbClr val="004821"/>
                </a:solidFill>
              </a:rPr>
              <a:t>(Revelation 3:12)</a:t>
            </a:r>
          </a:p>
          <a:p>
            <a:endParaRPr lang="en-ZA" sz="9600" dirty="0" smtClean="0"/>
          </a:p>
          <a:p>
            <a:endParaRPr lang="en-ZA" sz="960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EVERYONE WHO TRANSGRESSES</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smtClean="0">
                <a:solidFill>
                  <a:srgbClr val="004821"/>
                </a:solidFill>
              </a:rPr>
              <a:t>“Everyone passing over to be registered, ..to make atonement for yourselves. </a:t>
            </a:r>
            <a:r>
              <a:rPr lang="en-ZA" sz="9600" b="1" i="1" dirty="0" smtClean="0">
                <a:solidFill>
                  <a:srgbClr val="004821"/>
                </a:solidFill>
              </a:rPr>
              <a:t>(Exodus 30:14-15)</a:t>
            </a:r>
          </a:p>
          <a:p>
            <a:pPr>
              <a:lnSpc>
                <a:spcPts val="2100"/>
              </a:lnSpc>
            </a:pPr>
            <a:r>
              <a:rPr lang="en-ZA" sz="9600" dirty="0" smtClean="0"/>
              <a:t>Chapter 30, verse 11, reads; </a:t>
            </a:r>
            <a:r>
              <a:rPr lang="en-ZA" sz="9600" dirty="0" smtClean="0">
                <a:solidFill>
                  <a:srgbClr val="004821"/>
                </a:solidFill>
              </a:rPr>
              <a:t>“</a:t>
            </a:r>
            <a:r>
              <a:rPr lang="en-ZA" sz="9600" i="1" dirty="0" smtClean="0">
                <a:solidFill>
                  <a:srgbClr val="004821"/>
                </a:solidFill>
              </a:rPr>
              <a:t>when you lift up the heads of the Children of Israel in the counting,….” </a:t>
            </a:r>
            <a:r>
              <a:rPr lang="en-ZA" sz="9600" dirty="0" smtClean="0"/>
              <a:t>Verse 13 concludes with; the half-shekel is the “</a:t>
            </a:r>
            <a:r>
              <a:rPr lang="en-ZA" sz="9600" i="1" dirty="0" smtClean="0"/>
              <a:t>contribution”</a:t>
            </a:r>
            <a:r>
              <a:rPr lang="en-ZA" sz="9600" dirty="0" smtClean="0"/>
              <a:t> to </a:t>
            </a:r>
            <a:r>
              <a:rPr lang="he-IL" sz="9600" dirty="0" smtClean="0"/>
              <a:t>יהוה</a:t>
            </a:r>
            <a:r>
              <a:rPr lang="en-ZA" sz="9600" dirty="0" smtClean="0"/>
              <a:t>. The word we read as </a:t>
            </a:r>
            <a:r>
              <a:rPr lang="en-ZA" sz="9600" i="1" dirty="0" smtClean="0"/>
              <a:t>“contribution” is “</a:t>
            </a:r>
            <a:r>
              <a:rPr lang="en-ZA" sz="9600" i="1" dirty="0" err="1" smtClean="0"/>
              <a:t>terumah</a:t>
            </a:r>
            <a:r>
              <a:rPr lang="en-ZA" sz="9600" i="1" dirty="0" smtClean="0"/>
              <a:t>”; “</a:t>
            </a:r>
            <a:r>
              <a:rPr lang="en-ZA" sz="9600" i="1" dirty="0" err="1" smtClean="0"/>
              <a:t>terumah</a:t>
            </a:r>
            <a:r>
              <a:rPr lang="en-ZA" sz="9600" i="1" dirty="0" smtClean="0"/>
              <a:t>” </a:t>
            </a:r>
            <a:r>
              <a:rPr lang="en-ZA" sz="9600" dirty="0" smtClean="0"/>
              <a:t>is the elevation (or lifted up) offering, a portion of which went to the priests. Verse 14 reads; Everyone passing over to be registered, from twenty years old and above, gives a contribution to </a:t>
            </a:r>
            <a:r>
              <a:rPr lang="he-IL" sz="9600" dirty="0" smtClean="0"/>
              <a:t>יהוה</a:t>
            </a:r>
            <a:r>
              <a:rPr lang="en-ZA" sz="9600" dirty="0" smtClean="0"/>
              <a:t>. The word used here for</a:t>
            </a:r>
            <a:r>
              <a:rPr lang="en-ZA" sz="9600" i="1" dirty="0" smtClean="0"/>
              <a:t> “passing over” </a:t>
            </a:r>
            <a:r>
              <a:rPr lang="en-ZA" sz="9600" dirty="0" smtClean="0"/>
              <a:t>(or passing through as some translations read) is</a:t>
            </a:r>
            <a:r>
              <a:rPr lang="en-ZA" sz="9600" i="1" dirty="0" smtClean="0"/>
              <a:t> “</a:t>
            </a:r>
            <a:r>
              <a:rPr lang="en-ZA" sz="9600" i="1" dirty="0" err="1" smtClean="0"/>
              <a:t>abar</a:t>
            </a:r>
            <a:r>
              <a:rPr lang="en-ZA" sz="9600" i="1" dirty="0" smtClean="0"/>
              <a:t>” </a:t>
            </a:r>
            <a:r>
              <a:rPr lang="en-ZA" sz="9600" dirty="0" smtClean="0"/>
              <a:t>and also means to </a:t>
            </a:r>
            <a:r>
              <a:rPr lang="en-ZA" sz="9600" i="1" dirty="0" smtClean="0"/>
              <a:t>“trespass” </a:t>
            </a:r>
            <a:r>
              <a:rPr lang="en-ZA" sz="9600" dirty="0" smtClean="0"/>
              <a:t>or</a:t>
            </a:r>
            <a:r>
              <a:rPr lang="en-ZA" sz="9600" i="1" dirty="0" smtClean="0"/>
              <a:t> “transgress”. </a:t>
            </a:r>
            <a:r>
              <a:rPr lang="en-ZA" sz="9600" dirty="0" smtClean="0"/>
              <a:t>Also, in verse 14, the word we read as </a:t>
            </a:r>
            <a:r>
              <a:rPr lang="en-ZA" sz="9600" i="1" dirty="0" smtClean="0"/>
              <a:t>“registered” </a:t>
            </a:r>
            <a:r>
              <a:rPr lang="en-ZA" sz="9600" dirty="0" smtClean="0"/>
              <a:t>(or </a:t>
            </a:r>
            <a:r>
              <a:rPr lang="en-ZA" sz="9600" i="1" dirty="0" smtClean="0"/>
              <a:t>“numbered” </a:t>
            </a:r>
            <a:r>
              <a:rPr lang="en-ZA" sz="9600" dirty="0" smtClean="0"/>
              <a:t>in KJV) is </a:t>
            </a:r>
            <a:r>
              <a:rPr lang="en-ZA" sz="9600" i="1" dirty="0" smtClean="0"/>
              <a:t>“</a:t>
            </a:r>
            <a:r>
              <a:rPr lang="en-ZA" sz="9600" i="1" dirty="0" err="1" smtClean="0"/>
              <a:t>paqad</a:t>
            </a:r>
            <a:r>
              <a:rPr lang="en-ZA" sz="9600" i="1" dirty="0" smtClean="0"/>
              <a:t>” </a:t>
            </a:r>
            <a:r>
              <a:rPr lang="en-ZA" sz="9600" dirty="0" smtClean="0"/>
              <a:t>and means to </a:t>
            </a:r>
            <a:r>
              <a:rPr lang="en-ZA" sz="9600" i="1" dirty="0" smtClean="0"/>
              <a:t>“count” or “muster” </a:t>
            </a:r>
            <a:r>
              <a:rPr lang="en-ZA" sz="9600" dirty="0" smtClean="0"/>
              <a:t>as an army; but also means </a:t>
            </a:r>
            <a:r>
              <a:rPr lang="en-ZA" sz="9600" i="1" dirty="0" smtClean="0"/>
              <a:t>“commands” </a:t>
            </a:r>
            <a:r>
              <a:rPr lang="en-ZA" sz="9600" dirty="0" smtClean="0"/>
              <a:t>(ordinances). </a:t>
            </a:r>
          </a:p>
          <a:p>
            <a:pPr>
              <a:lnSpc>
                <a:spcPts val="2100"/>
              </a:lnSpc>
            </a:pPr>
            <a:r>
              <a:rPr lang="en-ZA" sz="9600" dirty="0" smtClean="0"/>
              <a:t>So we get a translation of </a:t>
            </a:r>
            <a:r>
              <a:rPr lang="en-ZA" sz="9600" i="1" dirty="0" smtClean="0"/>
              <a:t>“Everyone who transgresses the commands”. </a:t>
            </a:r>
            <a:r>
              <a:rPr lang="en-ZA" sz="9600" dirty="0" smtClean="0"/>
              <a:t>That would mean that through this census, we have </a:t>
            </a:r>
            <a:r>
              <a:rPr lang="he-IL" sz="9600" dirty="0" smtClean="0"/>
              <a:t>יהוה</a:t>
            </a:r>
            <a:r>
              <a:rPr lang="en-ZA" sz="9600" dirty="0" smtClean="0"/>
              <a:t> telling Moshe that when he </a:t>
            </a:r>
            <a:r>
              <a:rPr lang="en-ZA" sz="9600" i="1" dirty="0" smtClean="0">
                <a:solidFill>
                  <a:srgbClr val="C00000"/>
                </a:solidFill>
              </a:rPr>
              <a:t>“lifts up the Children of Israel to count them, atonement is to be made for everyone who transgresses the Commands”.</a:t>
            </a:r>
            <a:endParaRPr lang="en-US" sz="9600" dirty="0" smtClean="0">
              <a:solidFill>
                <a:srgbClr val="C00000"/>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20 YEARS</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“Everyone passing over to be registered, from twenty years old and above, gives a contribution to </a:t>
            </a:r>
            <a:r>
              <a:rPr lang="he-IL" i="1" dirty="0" smtClean="0">
                <a:solidFill>
                  <a:srgbClr val="004821"/>
                </a:solidFill>
              </a:rPr>
              <a:t>יהוה</a:t>
            </a:r>
            <a:r>
              <a:rPr lang="en-ZA" i="1" dirty="0" smtClean="0">
                <a:solidFill>
                  <a:srgbClr val="004821"/>
                </a:solidFill>
              </a:rPr>
              <a:t>. </a:t>
            </a:r>
            <a:r>
              <a:rPr lang="en-ZA" b="1" i="1" dirty="0" smtClean="0">
                <a:solidFill>
                  <a:srgbClr val="004821"/>
                </a:solidFill>
              </a:rPr>
              <a:t>(Exodus 30:14)</a:t>
            </a:r>
          </a:p>
          <a:p>
            <a:pPr>
              <a:lnSpc>
                <a:spcPts val="2100"/>
              </a:lnSpc>
            </a:pPr>
            <a:r>
              <a:rPr lang="en-ZA" dirty="0" smtClean="0"/>
              <a:t>It was forbidden for leaders to count Israelites in the common, one person-at-a-time manner, just to acquire demographic or statistical information. When it was necessary for the census to be taken, it was accomplished by having the people individually contribute an item, which would then be counted instead. </a:t>
            </a:r>
          </a:p>
          <a:p>
            <a:pPr algn="ctr">
              <a:lnSpc>
                <a:spcPts val="2100"/>
              </a:lnSpc>
            </a:pPr>
            <a:r>
              <a:rPr lang="en-ZA" i="1" dirty="0" smtClean="0">
                <a:solidFill>
                  <a:srgbClr val="004821"/>
                </a:solidFill>
              </a:rPr>
              <a:t>And the silver from the ones counted of the congregation was one hundred talents and one thousand seven hundred and seventy-five </a:t>
            </a:r>
            <a:r>
              <a:rPr lang="en-ZA" i="1" dirty="0" err="1" smtClean="0">
                <a:solidFill>
                  <a:srgbClr val="004821"/>
                </a:solidFill>
              </a:rPr>
              <a:t>sheqels</a:t>
            </a:r>
            <a:r>
              <a:rPr lang="en-ZA" i="1" dirty="0" smtClean="0">
                <a:solidFill>
                  <a:srgbClr val="004821"/>
                </a:solidFill>
              </a:rPr>
              <a:t>, according to the </a:t>
            </a:r>
            <a:r>
              <a:rPr lang="en-ZA" i="1" dirty="0" err="1" smtClean="0">
                <a:solidFill>
                  <a:srgbClr val="004821"/>
                </a:solidFill>
              </a:rPr>
              <a:t>sheqel</a:t>
            </a:r>
            <a:r>
              <a:rPr lang="en-ZA" i="1" dirty="0" smtClean="0">
                <a:solidFill>
                  <a:srgbClr val="004821"/>
                </a:solidFill>
              </a:rPr>
              <a:t> of the set-apart place: a </a:t>
            </a:r>
            <a:r>
              <a:rPr lang="en-ZA" i="1" dirty="0" err="1" smtClean="0">
                <a:solidFill>
                  <a:srgbClr val="004821"/>
                </a:solidFill>
              </a:rPr>
              <a:t>beqa</a:t>
            </a:r>
            <a:r>
              <a:rPr lang="en-ZA" i="1" dirty="0" smtClean="0">
                <a:solidFill>
                  <a:srgbClr val="004821"/>
                </a:solidFill>
              </a:rPr>
              <a:t>, half a </a:t>
            </a:r>
            <a:r>
              <a:rPr lang="en-ZA" i="1" dirty="0" err="1" smtClean="0">
                <a:solidFill>
                  <a:srgbClr val="004821"/>
                </a:solidFill>
              </a:rPr>
              <a:t>sheqel</a:t>
            </a:r>
            <a:r>
              <a:rPr lang="en-ZA" i="1" dirty="0" smtClean="0">
                <a:solidFill>
                  <a:srgbClr val="004821"/>
                </a:solidFill>
              </a:rPr>
              <a:t> for a head, according to the </a:t>
            </a:r>
            <a:r>
              <a:rPr lang="en-ZA" i="1" dirty="0" err="1" smtClean="0">
                <a:solidFill>
                  <a:srgbClr val="004821"/>
                </a:solidFill>
              </a:rPr>
              <a:t>sheqel</a:t>
            </a:r>
            <a:r>
              <a:rPr lang="en-ZA" i="1" dirty="0" smtClean="0">
                <a:solidFill>
                  <a:srgbClr val="004821"/>
                </a:solidFill>
              </a:rPr>
              <a:t> of the set-apart place, for everyone passing over to those counted, from twenty years old and above, for six hundred and three thousand, five hundred and fifty men</a:t>
            </a:r>
            <a:r>
              <a:rPr lang="en-ZA" b="1" i="1" dirty="0" smtClean="0">
                <a:solidFill>
                  <a:srgbClr val="004821"/>
                </a:solidFill>
              </a:rPr>
              <a:t>. (Exodus 38:25-26)</a:t>
            </a:r>
          </a:p>
          <a:p>
            <a:pPr>
              <a:lnSpc>
                <a:spcPts val="2100"/>
              </a:lnSpc>
            </a:pPr>
            <a:r>
              <a:rPr lang="en-ZA" b="1" dirty="0" smtClean="0">
                <a:solidFill>
                  <a:srgbClr val="C00000"/>
                </a:solidFill>
              </a:rPr>
              <a:t>Note: </a:t>
            </a:r>
            <a:r>
              <a:rPr lang="en-ZA" dirty="0" smtClean="0">
                <a:solidFill>
                  <a:srgbClr val="C00000"/>
                </a:solidFill>
              </a:rPr>
              <a:t>An Israelite was reckoned to be a man at the age of twenty, was liable to serve in the army at that age, go to war (2 Chron. 25:5), and enter into other domestic and civil duties. Also at twenty the Levites began their service in the Tabernacle/Temple (1 Chron. 23:24; 2 Chron. 31:17; Ezra 3:8).</a:t>
            </a:r>
            <a:r>
              <a:rPr lang="en-ZA" b="1" dirty="0" smtClean="0">
                <a:solidFill>
                  <a:srgbClr val="C00000"/>
                </a:solidFill>
              </a:rPr>
              <a:t>]</a:t>
            </a:r>
            <a:endParaRPr lang="en-ZA" dirty="0" smtClean="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35983</TotalTime>
  <Words>9260</Words>
  <Application>Microsoft Office PowerPoint</Application>
  <PresentationFormat>On-screen Show (4:3)</PresentationFormat>
  <Paragraphs>332</Paragraphs>
  <Slides>55</Slides>
  <Notes>1</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Office Theme</vt:lpstr>
      <vt:lpstr>Slide 1</vt:lpstr>
      <vt:lpstr>RECOGNITION</vt:lpstr>
      <vt:lpstr>KI TISA “When you take”</vt:lpstr>
      <vt:lpstr>WHEN YOU TAKE</vt:lpstr>
      <vt:lpstr>ATONEMENT</vt:lpstr>
      <vt:lpstr>10</vt:lpstr>
      <vt:lpstr>SILVER</vt:lpstr>
      <vt:lpstr>EVERYONE WHO TRANSGRESSES</vt:lpstr>
      <vt:lpstr>20 YEARS</vt:lpstr>
      <vt:lpstr>NO PLAQUE</vt:lpstr>
      <vt:lpstr>ATONEMENT</vt:lpstr>
      <vt:lpstr>HALF A SHEKEL</vt:lpstr>
      <vt:lpstr>REDEMPTION PRICE</vt:lpstr>
      <vt:lpstr>BRONZE BASIN</vt:lpstr>
      <vt:lpstr>BENEFITS OF COPPER</vt:lpstr>
      <vt:lpstr>BENEFITS OF COPPER con’t</vt:lpstr>
      <vt:lpstr>FOR US</vt:lpstr>
      <vt:lpstr>FORBIDDEN OIL</vt:lpstr>
      <vt:lpstr>CHOICE SPICES</vt:lpstr>
      <vt:lpstr>SPICES - MYRRH</vt:lpstr>
      <vt:lpstr>SPICES - CINNAMON</vt:lpstr>
      <vt:lpstr>SPICES – SWEET SMELLING CANE</vt:lpstr>
      <vt:lpstr>SPICES - CASSIA</vt:lpstr>
      <vt:lpstr>HIN OF OLIVE OIL</vt:lpstr>
      <vt:lpstr>POINTS TO NOTICE</vt:lpstr>
      <vt:lpstr>INCENSE</vt:lpstr>
      <vt:lpstr>SWEET SPICES</vt:lpstr>
      <vt:lpstr>SWEET SPICES</vt:lpstr>
      <vt:lpstr>SALTED, SET APART, BEATEN</vt:lpstr>
      <vt:lpstr>SWEET SAVOR</vt:lpstr>
      <vt:lpstr>SON OF URI</vt:lpstr>
      <vt:lpstr>BETZELEL</vt:lpstr>
      <vt:lpstr>ARTISANRY</vt:lpstr>
      <vt:lpstr>OHOLIAB</vt:lpstr>
      <vt:lpstr>SHABBAT</vt:lpstr>
      <vt:lpstr>GOLDEN CALF</vt:lpstr>
      <vt:lpstr>MOSES GOING UP THE MOUNTAIN</vt:lpstr>
      <vt:lpstr>THE JOURNEY</vt:lpstr>
      <vt:lpstr>THE ANGEL OF THE LORD</vt:lpstr>
      <vt:lpstr>ANGEL &amp; GODS</vt:lpstr>
      <vt:lpstr>THE MIGHTY ONE</vt:lpstr>
      <vt:lpstr>THE CELEBRATION</vt:lpstr>
      <vt:lpstr>WHY THE GOLDEN CALF</vt:lpstr>
      <vt:lpstr>STIFF NECKED</vt:lpstr>
      <vt:lpstr>DISSAPOINTED</vt:lpstr>
      <vt:lpstr>WAITING</vt:lpstr>
      <vt:lpstr>יהושע</vt:lpstr>
      <vt:lpstr>APOSTLE PAUL</vt:lpstr>
      <vt:lpstr>WE WILL KNOW</vt:lpstr>
      <vt:lpstr>CONSEQUENCES</vt:lpstr>
      <vt:lpstr>GOLDEN CALF WORSHIP</vt:lpstr>
      <vt:lpstr>3000 DIED</vt:lpstr>
      <vt:lpstr>MOSES</vt:lpstr>
      <vt:lpstr>THIRTEEN ATTRIBUTES OF MERCY</vt:lpstr>
      <vt:lpstr>WHAT TO DO WHEN WAITING</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920</cp:revision>
  <dcterms:created xsi:type="dcterms:W3CDTF">2010-10-31T07:41:47Z</dcterms:created>
  <dcterms:modified xsi:type="dcterms:W3CDTF">2014-03-09T15:19:27Z</dcterms:modified>
</cp:coreProperties>
</file>